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393" r:id="rId5"/>
    <p:sldId id="394" r:id="rId6"/>
    <p:sldId id="395" r:id="rId7"/>
    <p:sldId id="396" r:id="rId8"/>
    <p:sldId id="269" r:id="rId9"/>
    <p:sldId id="276" r:id="rId10"/>
    <p:sldId id="400" r:id="rId11"/>
    <p:sldId id="399" r:id="rId12"/>
    <p:sldId id="262" r:id="rId13"/>
    <p:sldId id="263" r:id="rId14"/>
    <p:sldId id="264" r:id="rId15"/>
    <p:sldId id="265" r:id="rId16"/>
    <p:sldId id="266" r:id="rId17"/>
    <p:sldId id="391" r:id="rId18"/>
    <p:sldId id="279" r:id="rId19"/>
    <p:sldId id="366" r:id="rId20"/>
    <p:sldId id="365" r:id="rId21"/>
    <p:sldId id="367" r:id="rId22"/>
    <p:sldId id="368" r:id="rId23"/>
    <p:sldId id="369" r:id="rId24"/>
    <p:sldId id="280" r:id="rId25"/>
    <p:sldId id="401" r:id="rId26"/>
    <p:sldId id="268" r:id="rId27"/>
    <p:sldId id="282" r:id="rId28"/>
    <p:sldId id="283" r:id="rId29"/>
    <p:sldId id="364" r:id="rId30"/>
    <p:sldId id="267" r:id="rId31"/>
    <p:sldId id="420" r:id="rId32"/>
    <p:sldId id="421" r:id="rId33"/>
    <p:sldId id="423" r:id="rId34"/>
    <p:sldId id="402" r:id="rId35"/>
    <p:sldId id="403" r:id="rId36"/>
    <p:sldId id="404" r:id="rId37"/>
    <p:sldId id="405" r:id="rId38"/>
    <p:sldId id="406" r:id="rId39"/>
    <p:sldId id="407" r:id="rId40"/>
    <p:sldId id="408" r:id="rId41"/>
    <p:sldId id="409" r:id="rId42"/>
    <p:sldId id="413" r:id="rId43"/>
    <p:sldId id="287" r:id="rId44"/>
    <p:sldId id="412" r:id="rId45"/>
    <p:sldId id="378" r:id="rId46"/>
    <p:sldId id="379" r:id="rId47"/>
    <p:sldId id="385" r:id="rId48"/>
    <p:sldId id="348" r:id="rId49"/>
    <p:sldId id="349" r:id="rId50"/>
    <p:sldId id="351" r:id="rId51"/>
    <p:sldId id="352" r:id="rId52"/>
    <p:sldId id="335" r:id="rId53"/>
    <p:sldId id="345" r:id="rId54"/>
    <p:sldId id="415" r:id="rId55"/>
    <p:sldId id="338" r:id="rId56"/>
    <p:sldId id="331" r:id="rId57"/>
    <p:sldId id="332" r:id="rId58"/>
    <p:sldId id="333" r:id="rId59"/>
    <p:sldId id="339" r:id="rId60"/>
    <p:sldId id="354" r:id="rId6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5pPr>
    <a:lvl6pPr marL="2286000" algn="l" defTabSz="914400" rtl="0" eaLnBrk="1" latinLnBrk="0" hangingPunct="1">
      <a:defRPr kern="1200">
        <a:solidFill>
          <a:schemeClr val="tx1"/>
        </a:solidFill>
        <a:latin typeface="Verdana" panose="020B0604030504040204" pitchFamily="34" charset="0"/>
        <a:ea typeface="+mn-ea"/>
        <a:cs typeface="+mn-cs"/>
      </a:defRPr>
    </a:lvl6pPr>
    <a:lvl7pPr marL="2743200" algn="l" defTabSz="914400" rtl="0" eaLnBrk="1" latinLnBrk="0" hangingPunct="1">
      <a:defRPr kern="1200">
        <a:solidFill>
          <a:schemeClr val="tx1"/>
        </a:solidFill>
        <a:latin typeface="Verdana" panose="020B0604030504040204" pitchFamily="34" charset="0"/>
        <a:ea typeface="+mn-ea"/>
        <a:cs typeface="+mn-cs"/>
      </a:defRPr>
    </a:lvl7pPr>
    <a:lvl8pPr marL="3200400" algn="l" defTabSz="914400" rtl="0" eaLnBrk="1" latinLnBrk="0" hangingPunct="1">
      <a:defRPr kern="1200">
        <a:solidFill>
          <a:schemeClr val="tx1"/>
        </a:solidFill>
        <a:latin typeface="Verdana" panose="020B0604030504040204" pitchFamily="34" charset="0"/>
        <a:ea typeface="+mn-ea"/>
        <a:cs typeface="+mn-cs"/>
      </a:defRPr>
    </a:lvl8pPr>
    <a:lvl9pPr marL="3657600" algn="l" defTabSz="914400" rtl="0" eaLnBrk="1" latinLnBrk="0" hangingPunct="1">
      <a:defRPr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D3E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64" autoAdjust="0"/>
  </p:normalViewPr>
  <p:slideViewPr>
    <p:cSldViewPr>
      <p:cViewPr varScale="1">
        <p:scale>
          <a:sx n="107" d="100"/>
          <a:sy n="107" d="100"/>
        </p:scale>
        <p:origin x="114" y="2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10" descr="pl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86000"/>
            <a:ext cx="4240213"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304800" y="1066800"/>
            <a:ext cx="6934200" cy="1143000"/>
          </a:xfrm>
          <a:effectLst>
            <a:outerShdw dist="28398" dir="3806097" algn="ctr" rotWithShape="0">
              <a:schemeClr val="bg2"/>
            </a:outerShdw>
          </a:effectLst>
        </p:spPr>
        <p:txBody>
          <a:bodyPr/>
          <a:lstStyle>
            <a:lvl1pPr>
              <a:defRPr b="0"/>
            </a:lvl1pPr>
          </a:lstStyle>
          <a:p>
            <a:r>
              <a:rPr lang="en-US"/>
              <a:t>Click to edit Master title style</a:t>
            </a:r>
          </a:p>
        </p:txBody>
      </p:sp>
      <p:sp>
        <p:nvSpPr>
          <p:cNvPr id="2051" name="Rectangle 3"/>
          <p:cNvSpPr>
            <a:spLocks noGrp="1" noChangeArrowheads="1"/>
          </p:cNvSpPr>
          <p:nvPr>
            <p:ph type="subTitle" idx="1"/>
          </p:nvPr>
        </p:nvSpPr>
        <p:spPr>
          <a:xfrm>
            <a:off x="609600" y="2438400"/>
            <a:ext cx="6400800" cy="1295400"/>
          </a:xfrm>
          <a:effectLst>
            <a:outerShdw dist="17961" dir="2700000" algn="ctr" rotWithShape="0">
              <a:schemeClr val="bg2"/>
            </a:outerShdw>
          </a:effectLst>
        </p:spPr>
        <p:txBody>
          <a:bodyPr/>
          <a:lstStyle>
            <a:lvl1pPr marL="0" indent="0" algn="ctr">
              <a:buFontTx/>
              <a:buNone/>
              <a:defRPr b="1"/>
            </a:lvl1pPr>
          </a:lstStyle>
          <a:p>
            <a:r>
              <a:rPr lang="en-US"/>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E04ACBAF-5FE5-4AEC-8EA8-C9F38C300EB9}" type="slidenum">
              <a:rPr lang="en-US" altLang="en-US"/>
              <a:pPr>
                <a:defRPr/>
              </a:pPr>
              <a:t>‹#›</a:t>
            </a:fld>
            <a:endParaRPr lang="en-US" altLang="en-US"/>
          </a:p>
        </p:txBody>
      </p:sp>
    </p:spTree>
    <p:extLst>
      <p:ext uri="{BB962C8B-B14F-4D97-AF65-F5344CB8AC3E}">
        <p14:creationId xmlns:p14="http://schemas.microsoft.com/office/powerpoint/2010/main" val="792891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695962-CCB1-4A06-A166-7A5F649AE01C}" type="slidenum">
              <a:rPr lang="en-US" altLang="en-US"/>
              <a:pPr>
                <a:defRPr/>
              </a:pPr>
              <a:t>‹#›</a:t>
            </a:fld>
            <a:endParaRPr lang="en-US" altLang="en-US"/>
          </a:p>
        </p:txBody>
      </p:sp>
    </p:spTree>
    <p:extLst>
      <p:ext uri="{BB962C8B-B14F-4D97-AF65-F5344CB8AC3E}">
        <p14:creationId xmlns:p14="http://schemas.microsoft.com/office/powerpoint/2010/main" val="1792200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E8C957E-EC6E-4BFC-A227-923C126927EF}" type="slidenum">
              <a:rPr lang="en-US" altLang="en-US"/>
              <a:pPr>
                <a:defRPr/>
              </a:pPr>
              <a:t>‹#›</a:t>
            </a:fld>
            <a:endParaRPr lang="en-US" altLang="en-US"/>
          </a:p>
        </p:txBody>
      </p:sp>
    </p:spTree>
    <p:extLst>
      <p:ext uri="{BB962C8B-B14F-4D97-AF65-F5344CB8AC3E}">
        <p14:creationId xmlns:p14="http://schemas.microsoft.com/office/powerpoint/2010/main" val="812159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B1333154-8E8A-4E99-ACD3-305BA9CD5677}" type="slidenum">
              <a:rPr lang="en-US" altLang="en-US"/>
              <a:pPr>
                <a:defRPr/>
              </a:pPr>
              <a:t>‹#›</a:t>
            </a:fld>
            <a:endParaRPr lang="en-US" altLang="en-US"/>
          </a:p>
        </p:txBody>
      </p:sp>
    </p:spTree>
    <p:extLst>
      <p:ext uri="{BB962C8B-B14F-4D97-AF65-F5344CB8AC3E}">
        <p14:creationId xmlns:p14="http://schemas.microsoft.com/office/powerpoint/2010/main" val="751550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A64737-FD54-4CEA-9AFD-F109AA12EBC9}" type="slidenum">
              <a:rPr lang="en-US" altLang="en-US"/>
              <a:pPr>
                <a:defRPr/>
              </a:pPr>
              <a:t>‹#›</a:t>
            </a:fld>
            <a:endParaRPr lang="en-US" altLang="en-US"/>
          </a:p>
        </p:txBody>
      </p:sp>
    </p:spTree>
    <p:extLst>
      <p:ext uri="{BB962C8B-B14F-4D97-AF65-F5344CB8AC3E}">
        <p14:creationId xmlns:p14="http://schemas.microsoft.com/office/powerpoint/2010/main" val="1600726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FB7211FA-A189-486B-B70A-9CF2A115F912}" type="slidenum">
              <a:rPr lang="en-US" altLang="en-US"/>
              <a:pPr>
                <a:defRPr/>
              </a:pPr>
              <a:t>‹#›</a:t>
            </a:fld>
            <a:endParaRPr lang="en-US" altLang="en-US"/>
          </a:p>
        </p:txBody>
      </p:sp>
    </p:spTree>
    <p:extLst>
      <p:ext uri="{BB962C8B-B14F-4D97-AF65-F5344CB8AC3E}">
        <p14:creationId xmlns:p14="http://schemas.microsoft.com/office/powerpoint/2010/main" val="974346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C1D4F89-8D8B-492B-A277-17A3BBE962C0}" type="slidenum">
              <a:rPr lang="en-US" altLang="en-US"/>
              <a:pPr>
                <a:defRPr/>
              </a:pPr>
              <a:t>‹#›</a:t>
            </a:fld>
            <a:endParaRPr lang="en-US" altLang="en-US"/>
          </a:p>
        </p:txBody>
      </p:sp>
    </p:spTree>
    <p:extLst>
      <p:ext uri="{BB962C8B-B14F-4D97-AF65-F5344CB8AC3E}">
        <p14:creationId xmlns:p14="http://schemas.microsoft.com/office/powerpoint/2010/main" val="976357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73C62D-3357-4495-9514-83DA19F2F382}" type="slidenum">
              <a:rPr lang="en-US" altLang="en-US"/>
              <a:pPr>
                <a:defRPr/>
              </a:pPr>
              <a:t>‹#›</a:t>
            </a:fld>
            <a:endParaRPr lang="en-US" altLang="en-US"/>
          </a:p>
        </p:txBody>
      </p:sp>
    </p:spTree>
    <p:extLst>
      <p:ext uri="{BB962C8B-B14F-4D97-AF65-F5344CB8AC3E}">
        <p14:creationId xmlns:p14="http://schemas.microsoft.com/office/powerpoint/2010/main" val="907215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AEE547-CAAF-4168-967D-9BEFB4508CC5}" type="slidenum">
              <a:rPr lang="en-US" altLang="en-US"/>
              <a:pPr>
                <a:defRPr/>
              </a:pPr>
              <a:t>‹#›</a:t>
            </a:fld>
            <a:endParaRPr lang="en-US" altLang="en-US"/>
          </a:p>
        </p:txBody>
      </p:sp>
    </p:spTree>
    <p:extLst>
      <p:ext uri="{BB962C8B-B14F-4D97-AF65-F5344CB8AC3E}">
        <p14:creationId xmlns:p14="http://schemas.microsoft.com/office/powerpoint/2010/main" val="1962566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AAE0303-233E-4339-85B8-1C807A974200}" type="slidenum">
              <a:rPr lang="en-US" altLang="en-US"/>
              <a:pPr>
                <a:defRPr/>
              </a:pPr>
              <a:t>‹#›</a:t>
            </a:fld>
            <a:endParaRPr lang="en-US" altLang="en-US"/>
          </a:p>
        </p:txBody>
      </p:sp>
    </p:spTree>
    <p:extLst>
      <p:ext uri="{BB962C8B-B14F-4D97-AF65-F5344CB8AC3E}">
        <p14:creationId xmlns:p14="http://schemas.microsoft.com/office/powerpoint/2010/main" val="1092520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B48C2E9-7DF1-478C-A8E4-A29F77C5DFC1}" type="slidenum">
              <a:rPr lang="en-US" altLang="en-US"/>
              <a:pPr>
                <a:defRPr/>
              </a:pPr>
              <a:t>‹#›</a:t>
            </a:fld>
            <a:endParaRPr lang="en-US" altLang="en-US"/>
          </a:p>
        </p:txBody>
      </p:sp>
    </p:spTree>
    <p:extLst>
      <p:ext uri="{BB962C8B-B14F-4D97-AF65-F5344CB8AC3E}">
        <p14:creationId xmlns:p14="http://schemas.microsoft.com/office/powerpoint/2010/main" val="1206131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6A5E96F-1BDA-458A-9328-93C7D57DD3FE}" type="slidenum">
              <a:rPr lang="en-US" altLang="en-US"/>
              <a:pPr>
                <a:defRPr/>
              </a:pPr>
              <a:t>‹#›</a:t>
            </a:fld>
            <a:endParaRPr lang="en-US" altLang="en-US"/>
          </a:p>
        </p:txBody>
      </p:sp>
    </p:spTree>
    <p:extLst>
      <p:ext uri="{BB962C8B-B14F-4D97-AF65-F5344CB8AC3E}">
        <p14:creationId xmlns:p14="http://schemas.microsoft.com/office/powerpoint/2010/main" val="1464546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461693A-51E4-45C3-8480-C04F8206743C}" type="slidenum">
              <a:rPr lang="en-US" altLang="en-US"/>
              <a:pPr>
                <a:defRPr/>
              </a:pPr>
              <a:t>‹#›</a:t>
            </a:fld>
            <a:endParaRPr lang="en-US" altLang="en-US"/>
          </a:p>
        </p:txBody>
      </p:sp>
    </p:spTree>
    <p:extLst>
      <p:ext uri="{BB962C8B-B14F-4D97-AF65-F5344CB8AC3E}">
        <p14:creationId xmlns:p14="http://schemas.microsoft.com/office/powerpoint/2010/main" val="682740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93B3481-EF5C-4666-8422-180956C7B821}" type="slidenum">
              <a:rPr lang="en-US" altLang="en-US"/>
              <a:pPr>
                <a:defRPr/>
              </a:pPr>
              <a:t>‹#›</a:t>
            </a:fld>
            <a:endParaRPr lang="en-US" altLang="en-US"/>
          </a:p>
        </p:txBody>
      </p:sp>
    </p:spTree>
    <p:extLst>
      <p:ext uri="{BB962C8B-B14F-4D97-AF65-F5344CB8AC3E}">
        <p14:creationId xmlns:p14="http://schemas.microsoft.com/office/powerpoint/2010/main" val="2034973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Times New Roman" pitchFamily="18" charset="0"/>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Times New Roman" pitchFamily="18"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anose="02020603050405020304" pitchFamily="18" charset="0"/>
              </a:defRPr>
            </a:lvl1pPr>
          </a:lstStyle>
          <a:p>
            <a:pPr>
              <a:defRPr/>
            </a:pPr>
            <a:fld id="{CAADB96F-6B05-40BC-B3EC-0F41F3F1B88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37"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Lst>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Verdana" pitchFamily="34" charset="0"/>
        </a:defRPr>
      </a:lvl2pPr>
      <a:lvl3pPr algn="ctr" rtl="0" eaLnBrk="0" fontAlgn="base" hangingPunct="0">
        <a:spcBef>
          <a:spcPct val="0"/>
        </a:spcBef>
        <a:spcAft>
          <a:spcPct val="0"/>
        </a:spcAft>
        <a:defRPr sz="4000" b="1">
          <a:solidFill>
            <a:schemeClr val="tx2"/>
          </a:solidFill>
          <a:latin typeface="Verdana" pitchFamily="34" charset="0"/>
        </a:defRPr>
      </a:lvl3pPr>
      <a:lvl4pPr algn="ctr" rtl="0" eaLnBrk="0" fontAlgn="base" hangingPunct="0">
        <a:spcBef>
          <a:spcPct val="0"/>
        </a:spcBef>
        <a:spcAft>
          <a:spcPct val="0"/>
        </a:spcAft>
        <a:defRPr sz="4000" b="1">
          <a:solidFill>
            <a:schemeClr val="tx2"/>
          </a:solidFill>
          <a:latin typeface="Verdana" pitchFamily="34" charset="0"/>
        </a:defRPr>
      </a:lvl4pPr>
      <a:lvl5pPr algn="ctr" rtl="0" eaLnBrk="0" fontAlgn="base" hangingPunct="0">
        <a:spcBef>
          <a:spcPct val="0"/>
        </a:spcBef>
        <a:spcAft>
          <a:spcPct val="0"/>
        </a:spcAft>
        <a:defRPr sz="4000" b="1">
          <a:solidFill>
            <a:schemeClr val="tx2"/>
          </a:solidFill>
          <a:latin typeface="Verdana" pitchFamily="34" charset="0"/>
        </a:defRPr>
      </a:lvl5pPr>
      <a:lvl6pPr marL="457200" algn="ctr" rtl="0" fontAlgn="base">
        <a:spcBef>
          <a:spcPct val="0"/>
        </a:spcBef>
        <a:spcAft>
          <a:spcPct val="0"/>
        </a:spcAft>
        <a:defRPr sz="4000" b="1">
          <a:solidFill>
            <a:schemeClr val="tx2"/>
          </a:solidFill>
          <a:latin typeface="Verdana" pitchFamily="34" charset="0"/>
        </a:defRPr>
      </a:lvl6pPr>
      <a:lvl7pPr marL="914400" algn="ctr" rtl="0" fontAlgn="base">
        <a:spcBef>
          <a:spcPct val="0"/>
        </a:spcBef>
        <a:spcAft>
          <a:spcPct val="0"/>
        </a:spcAft>
        <a:defRPr sz="4000" b="1">
          <a:solidFill>
            <a:schemeClr val="tx2"/>
          </a:solidFill>
          <a:latin typeface="Verdana" pitchFamily="34" charset="0"/>
        </a:defRPr>
      </a:lvl7pPr>
      <a:lvl8pPr marL="1371600" algn="ctr" rtl="0" fontAlgn="base">
        <a:spcBef>
          <a:spcPct val="0"/>
        </a:spcBef>
        <a:spcAft>
          <a:spcPct val="0"/>
        </a:spcAft>
        <a:defRPr sz="4000" b="1">
          <a:solidFill>
            <a:schemeClr val="tx2"/>
          </a:solidFill>
          <a:latin typeface="Verdana" pitchFamily="34" charset="0"/>
        </a:defRPr>
      </a:lvl8pPr>
      <a:lvl9pPr marL="1828800" algn="ctr" rtl="0" fontAlgn="base">
        <a:spcBef>
          <a:spcPct val="0"/>
        </a:spcBef>
        <a:spcAft>
          <a:spcPct val="0"/>
        </a:spcAft>
        <a:defRPr sz="4000" b="1">
          <a:solidFill>
            <a:schemeClr val="tx2"/>
          </a:solidFill>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audio" Target="file:///F:\itunes_music\03-how_to_save_a_life_320_lame_cbr_ex.mp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12.xml"/><Relationship Id="rId4" Type="http://schemas.openxmlformats.org/officeDocument/2006/relationships/image" Target="../media/image7.gif"/></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upload.wikimedia.org/wikipedia/commons/c/cb/Paramecium.jp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2.xml"/><Relationship Id="rId4" Type="http://schemas.openxmlformats.org/officeDocument/2006/relationships/image" Target="../media/image64.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file:///C:\Users\pmdoyle\Desktop\Desktop\7th%20grade%20review\03_-_dream_on_320_lame_cbr.mp3" TargetMode="External"/><Relationship Id="rId1" Type="http://schemas.microsoft.com/office/2007/relationships/media" Target="file:///C:\Users\pmdoyle\Desktop\Desktop\7th%20grade%20review\03_-_dream_on_320_lame_cbr.mp3" TargetMode="External"/><Relationship Id="rId5" Type="http://schemas.openxmlformats.org/officeDocument/2006/relationships/image" Target="../media/image69.png"/><Relationship Id="rId4" Type="http://schemas.openxmlformats.org/officeDocument/2006/relationships/image" Target="../media/image68.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sz="5400" b="1" smtClean="0"/>
              <a:t>Seventh Grade Review</a:t>
            </a:r>
          </a:p>
        </p:txBody>
      </p:sp>
      <p:sp>
        <p:nvSpPr>
          <p:cNvPr id="3075" name="Rectangle 3"/>
          <p:cNvSpPr>
            <a:spLocks noGrp="1" noChangeArrowheads="1"/>
          </p:cNvSpPr>
          <p:nvPr>
            <p:ph type="subTitle" idx="1"/>
          </p:nvPr>
        </p:nvSpPr>
        <p:spPr/>
        <p:txBody>
          <a:bodyPr/>
          <a:lstStyle/>
          <a:p>
            <a:pPr eaLnBrk="1" hangingPunct="1"/>
            <a:r>
              <a:rPr lang="en-US" altLang="en-US" sz="4400" smtClean="0"/>
              <a:t>Life Science</a:t>
            </a:r>
          </a:p>
        </p:txBody>
      </p:sp>
      <p:pic>
        <p:nvPicPr>
          <p:cNvPr id="4" name="03-how_to_save_a_life_320_lame_cbr_ex.mp3">
            <a:hlinkClick r:id="" action="ppaction://media"/>
          </p:cNvPr>
          <p:cNvPicPr>
            <a:picLocks noRot="1" noChangeAspect="1"/>
          </p:cNvPicPr>
          <p:nvPr>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1600200" y="4953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636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smtClean="0"/>
              <a:t>Cell Theory</a:t>
            </a:r>
          </a:p>
        </p:txBody>
      </p:sp>
      <p:sp>
        <p:nvSpPr>
          <p:cNvPr id="14339" name="Content Placeholder 2"/>
          <p:cNvSpPr>
            <a:spLocks noGrp="1"/>
          </p:cNvSpPr>
          <p:nvPr>
            <p:ph idx="1"/>
          </p:nvPr>
        </p:nvSpPr>
        <p:spPr/>
        <p:txBody>
          <a:bodyPr/>
          <a:lstStyle/>
          <a:p>
            <a:r>
              <a:rPr lang="en-US" altLang="en-US" sz="2800" smtClean="0"/>
              <a:t>The development of cell theory can be attributed to the major discoveries of many notable scientists. The development of cell theory has been dependent upon improvements in the microscope technologies and microscopic techniques throughout the last four centuries.</a:t>
            </a:r>
            <a:r>
              <a:rPr lang="en-US" altLang="en-US" sz="2800" baseline="30000" smtClean="0"/>
              <a:t> </a:t>
            </a:r>
            <a:endParaRPr lang="en-US" altLang="en-US" sz="28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0"/>
            <a:ext cx="8686800" cy="35814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n-US" altLang="en-US" sz="3600" dirty="0" smtClean="0"/>
          </a:p>
        </p:txBody>
      </p:sp>
      <p:sp>
        <p:nvSpPr>
          <p:cNvPr id="16387" name="Rectangle 3"/>
          <p:cNvSpPr>
            <a:spLocks noGrp="1" noChangeArrowheads="1"/>
          </p:cNvSpPr>
          <p:nvPr>
            <p:ph type="body" idx="1"/>
          </p:nvPr>
        </p:nvSpPr>
        <p:spPr/>
        <p:txBody>
          <a:bodyPr/>
          <a:lstStyle/>
          <a:p>
            <a:pPr eaLnBrk="1" hangingPunct="1"/>
            <a:endParaRPr lang="el-GR" altLang="en-US" smtClean="0"/>
          </a:p>
        </p:txBody>
      </p:sp>
      <p:pic>
        <p:nvPicPr>
          <p:cNvPr id="16388" name="Picture 5" descr="200px-Anton_van_Leeuwenhoe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442" y="2467256"/>
            <a:ext cx="346392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7" descr="leeusc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6063" y="2619656"/>
            <a:ext cx="26130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442" y="304800"/>
            <a:ext cx="7908758" cy="216245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z="3600" dirty="0" smtClean="0"/>
              <a:t> </a:t>
            </a:r>
          </a:p>
        </p:txBody>
      </p:sp>
      <p:sp>
        <p:nvSpPr>
          <p:cNvPr id="17411" name="Rectangle 3"/>
          <p:cNvSpPr>
            <a:spLocks noGrp="1" noChangeArrowheads="1"/>
          </p:cNvSpPr>
          <p:nvPr>
            <p:ph type="body" idx="1"/>
          </p:nvPr>
        </p:nvSpPr>
        <p:spPr/>
        <p:txBody>
          <a:bodyPr/>
          <a:lstStyle/>
          <a:p>
            <a:pPr eaLnBrk="1" hangingPunct="1"/>
            <a:endParaRPr lang="el-GR" altLang="en-US" smtClean="0"/>
          </a:p>
        </p:txBody>
      </p:sp>
      <p:pic>
        <p:nvPicPr>
          <p:cNvPr id="17412" name="Picture 5" descr="icon990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27686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7" descr="hooke_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057400"/>
            <a:ext cx="2519363"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862" y="417941"/>
            <a:ext cx="7875337" cy="141085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p:txBody>
          <a:bodyPr/>
          <a:lstStyle/>
          <a:p>
            <a:pPr eaLnBrk="1" hangingPunct="1"/>
            <a:endParaRPr lang="el-GR" altLang="en-US" smtClean="0"/>
          </a:p>
        </p:txBody>
      </p:sp>
      <p:pic>
        <p:nvPicPr>
          <p:cNvPr id="18436" name="Picture 5" descr="schleid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81200"/>
            <a:ext cx="3246438"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7" descr="hookesmicro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438400"/>
            <a:ext cx="3733800"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638" y="577210"/>
            <a:ext cx="7731561" cy="1223869"/>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altLang="en-US" sz="3600" dirty="0" smtClean="0"/>
          </a:p>
        </p:txBody>
      </p:sp>
      <p:sp>
        <p:nvSpPr>
          <p:cNvPr id="19459" name="Rectangle 3"/>
          <p:cNvSpPr>
            <a:spLocks noGrp="1" noChangeArrowheads="1"/>
          </p:cNvSpPr>
          <p:nvPr>
            <p:ph type="body" idx="1"/>
          </p:nvPr>
        </p:nvSpPr>
        <p:spPr/>
        <p:txBody>
          <a:bodyPr/>
          <a:lstStyle/>
          <a:p>
            <a:pPr eaLnBrk="1" hangingPunct="1"/>
            <a:endParaRPr lang="el-GR" altLang="en-US" smtClean="0"/>
          </a:p>
        </p:txBody>
      </p:sp>
      <p:pic>
        <p:nvPicPr>
          <p:cNvPr id="19460" name="Picture 5" descr="schwan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743200"/>
            <a:ext cx="3143250"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7" descr="fig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362200"/>
            <a:ext cx="4829175"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546" y="423756"/>
            <a:ext cx="8021053" cy="170984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z="3600" dirty="0" smtClean="0"/>
              <a:t> </a:t>
            </a:r>
          </a:p>
        </p:txBody>
      </p:sp>
      <p:sp>
        <p:nvSpPr>
          <p:cNvPr id="20483" name="Rectangle 3"/>
          <p:cNvSpPr>
            <a:spLocks noGrp="1" noChangeArrowheads="1"/>
          </p:cNvSpPr>
          <p:nvPr>
            <p:ph type="body" idx="1"/>
          </p:nvPr>
        </p:nvSpPr>
        <p:spPr/>
        <p:txBody>
          <a:bodyPr/>
          <a:lstStyle/>
          <a:p>
            <a:pPr eaLnBrk="1" hangingPunct="1"/>
            <a:endParaRPr lang="el-GR" altLang="en-US" smtClean="0"/>
          </a:p>
        </p:txBody>
      </p:sp>
      <p:pic>
        <p:nvPicPr>
          <p:cNvPr id="20484" name="Picture 5" descr="Virch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33600"/>
            <a:ext cx="33067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 dividing animal cell. The nucleus in each cell is visible © Paul Billi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09800"/>
            <a:ext cx="2619375"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1" y="381000"/>
            <a:ext cx="7772400" cy="14478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sz="3600" dirty="0" smtClean="0"/>
              <a:t>The three components of the </a:t>
            </a:r>
            <a:r>
              <a:rPr lang="en-US" sz="3600" dirty="0" smtClean="0">
                <a:solidFill>
                  <a:schemeClr val="accent5">
                    <a:lumMod val="50000"/>
                  </a:schemeClr>
                </a:solidFill>
              </a:rPr>
              <a:t>cell theory </a:t>
            </a:r>
            <a:r>
              <a:rPr lang="en-US" sz="3600" dirty="0" smtClean="0"/>
              <a:t>are: </a:t>
            </a:r>
          </a:p>
        </p:txBody>
      </p:sp>
      <p:sp>
        <p:nvSpPr>
          <p:cNvPr id="21507" name="Rectangle 3"/>
          <p:cNvSpPr>
            <a:spLocks noGrp="1" noChangeArrowheads="1"/>
          </p:cNvSpPr>
          <p:nvPr>
            <p:ph type="body" idx="1"/>
          </p:nvPr>
        </p:nvSpPr>
        <p:spPr/>
        <p:txBody>
          <a:bodyPr/>
          <a:lstStyle/>
          <a:p>
            <a:pPr eaLnBrk="1" hangingPunct="1"/>
            <a:r>
              <a:rPr lang="en-US" altLang="en-US" dirty="0" smtClean="0"/>
              <a:t>1) all organisms are made up of one or more cells</a:t>
            </a:r>
          </a:p>
          <a:p>
            <a:pPr eaLnBrk="1" hangingPunct="1"/>
            <a:r>
              <a:rPr lang="en-US" altLang="en-US" dirty="0" smtClean="0"/>
              <a:t>2) cells are the basic unit of structure and functions in all organisms </a:t>
            </a:r>
          </a:p>
          <a:p>
            <a:pPr eaLnBrk="1" hangingPunct="1"/>
            <a:r>
              <a:rPr lang="en-US" altLang="en-US" dirty="0" smtClean="0"/>
              <a:t>3) all cells come from cells that already exist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mtClean="0"/>
              <a:t>Cell Reproduction</a:t>
            </a:r>
          </a:p>
        </p:txBody>
      </p:sp>
      <p:sp>
        <p:nvSpPr>
          <p:cNvPr id="23555" name="Rectangle 3"/>
          <p:cNvSpPr>
            <a:spLocks noGrp="1" noChangeArrowheads="1"/>
          </p:cNvSpPr>
          <p:nvPr>
            <p:ph type="body" idx="1"/>
          </p:nvPr>
        </p:nvSpPr>
        <p:spPr>
          <a:xfrm>
            <a:off x="685800" y="1524000"/>
            <a:ext cx="7772400" cy="4572000"/>
          </a:xfrm>
        </p:spPr>
        <p:txBody>
          <a:bodyPr/>
          <a:lstStyle/>
          <a:p>
            <a:pPr eaLnBrk="1" hangingPunct="1"/>
            <a:r>
              <a:rPr lang="en-US" altLang="en-US" smtClean="0"/>
              <a:t> Mitosis is the process in which the nucleus of a cell divides and replicates to form two identical nuclei in a series phases: prophase, metaphase, anaphase, and telophase </a:t>
            </a:r>
          </a:p>
          <a:p>
            <a:pPr eaLnBrk="1" hangingPunct="1"/>
            <a:r>
              <a:rPr lang="en-US" altLang="en-US" smtClean="0"/>
              <a:t>Meiosis is the process of division in cells that produces sex cells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smtClean="0"/>
              <a:t>Interphase</a:t>
            </a:r>
          </a:p>
        </p:txBody>
      </p:sp>
      <p:sp>
        <p:nvSpPr>
          <p:cNvPr id="24579" name="Content Placeholder 2"/>
          <p:cNvSpPr>
            <a:spLocks noGrp="1"/>
          </p:cNvSpPr>
          <p:nvPr>
            <p:ph idx="1"/>
          </p:nvPr>
        </p:nvSpPr>
        <p:spPr>
          <a:xfrm>
            <a:off x="685800" y="1981200"/>
            <a:ext cx="7772400" cy="46038"/>
          </a:xfrm>
        </p:spPr>
        <p:txBody>
          <a:bodyPr/>
          <a:lstStyle/>
          <a:p>
            <a:pPr eaLnBrk="1" hangingPunct="1"/>
            <a:endParaRPr lang="en-US" altLang="en-US" smtClean="0"/>
          </a:p>
          <a:p>
            <a:pPr algn="ctr" eaLnBrk="1" hangingPunct="1"/>
            <a:endParaRPr lang="en-US" altLang="en-US" smtClean="0"/>
          </a:p>
          <a:p>
            <a:pPr algn="ctr" eaLnBrk="1" hangingPunct="1"/>
            <a:endParaRPr lang="en-US" altLang="en-US" smtClean="0"/>
          </a:p>
          <a:p>
            <a:pPr eaLnBrk="1" hangingPunct="1"/>
            <a:endParaRPr lang="en-US" altLang="en-US" smtClean="0"/>
          </a:p>
          <a:p>
            <a:pPr eaLnBrk="1" hangingPunct="1"/>
            <a:endParaRPr lang="en-US" altLang="en-US" smtClean="0"/>
          </a:p>
        </p:txBody>
      </p:sp>
      <p:pic>
        <p:nvPicPr>
          <p:cNvPr id="24580" name="Picture 3" descr="Interphase_cIvyRos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590800"/>
            <a:ext cx="48323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4"/>
          <p:cNvSpPr txBox="1">
            <a:spLocks noChangeArrowheads="1"/>
          </p:cNvSpPr>
          <p:nvPr/>
        </p:nvSpPr>
        <p:spPr bwMode="auto">
          <a:xfrm>
            <a:off x="914400" y="1381125"/>
            <a:ext cx="68483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dirty="0"/>
              <a:t>Interphase is </a:t>
            </a:r>
            <a:r>
              <a:rPr lang="en-US" altLang="en-US" sz="1800" u="sng" dirty="0"/>
              <a:t>not part of mitosis</a:t>
            </a:r>
            <a:r>
              <a:rPr lang="en-US" altLang="en-US" sz="1800" dirty="0"/>
              <a:t> but is included</a:t>
            </a:r>
          </a:p>
          <a:p>
            <a:pPr>
              <a:spcBef>
                <a:spcPct val="0"/>
              </a:spcBef>
              <a:buFontTx/>
              <a:buNone/>
            </a:pPr>
            <a:r>
              <a:rPr lang="en-US" altLang="en-US" sz="1800" dirty="0"/>
              <a:t> here as a reminder that </a:t>
            </a:r>
            <a:r>
              <a:rPr lang="en-US" altLang="en-US" sz="1800" b="1" dirty="0"/>
              <a:t>interphase </a:t>
            </a:r>
            <a:r>
              <a:rPr lang="en-US" altLang="en-US" sz="1800" b="1" dirty="0" smtClean="0"/>
              <a:t>precedes </a:t>
            </a:r>
            <a:r>
              <a:rPr lang="en-US" altLang="en-US" sz="1800" b="1" dirty="0"/>
              <a:t>mitosis</a:t>
            </a:r>
            <a:r>
              <a:rPr lang="en-US" altLang="en-US" sz="1800" dirty="0" smtClean="0"/>
              <a:t>.</a:t>
            </a:r>
          </a:p>
          <a:p>
            <a:pPr>
              <a:spcBef>
                <a:spcPct val="0"/>
              </a:spcBef>
              <a:buFontTx/>
              <a:buNone/>
            </a:pPr>
            <a:r>
              <a:rPr lang="en-US" altLang="en-US" sz="1800" dirty="0" smtClean="0"/>
              <a:t>Chromosomes duplicate.</a:t>
            </a:r>
            <a:endParaRPr lang="en-US"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1752600"/>
            <a:ext cx="7772400" cy="2209800"/>
          </a:xfrm>
        </p:spPr>
        <p:txBody>
          <a:bodyPr/>
          <a:lstStyle/>
          <a:p>
            <a:pPr eaLnBrk="1" hangingPunct="1"/>
            <a:r>
              <a:rPr lang="en-US" altLang="en-US" sz="3600" smtClean="0"/>
              <a:t>Living organisms require food, water, shelter, energy, and space to survive </a:t>
            </a:r>
          </a:p>
        </p:txBody>
      </p:sp>
      <p:pic>
        <p:nvPicPr>
          <p:cNvPr id="4099"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85800" y="4348163"/>
            <a:ext cx="3581400" cy="1544637"/>
          </a:xfrm>
          <a:noFill/>
        </p:spPr>
      </p:pic>
      <p:pic>
        <p:nvPicPr>
          <p:cNvPr id="4100" name="Picture 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7086600" y="3276600"/>
            <a:ext cx="1243013" cy="1081088"/>
          </a:xfrm>
          <a:noFill/>
        </p:spPr>
      </p:pic>
      <p:pic>
        <p:nvPicPr>
          <p:cNvPr id="4101" name="Picture 8"/>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953000" y="4343400"/>
            <a:ext cx="1600200" cy="1543050"/>
          </a:xfrm>
          <a:noFill/>
        </p:spPr>
      </p:pic>
      <p:sp>
        <p:nvSpPr>
          <p:cNvPr id="8" name="Rectangle 7"/>
          <p:cNvSpPr/>
          <p:nvPr/>
        </p:nvSpPr>
        <p:spPr>
          <a:xfrm>
            <a:off x="2057400" y="762000"/>
            <a:ext cx="4572000" cy="923330"/>
          </a:xfrm>
          <a:prstGeom prst="rect">
            <a:avLst/>
          </a:prstGeom>
          <a:noFill/>
        </p:spPr>
        <p:txBody>
          <a:bodyPr>
            <a:spAutoFit/>
          </a:bodyPr>
          <a:lstStyle/>
          <a:p>
            <a:pPr algn="ctr">
              <a:defRPr/>
            </a:pPr>
            <a:r>
              <a:rPr 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SOL LS.2</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85800" y="609600"/>
            <a:ext cx="7772400" cy="838200"/>
          </a:xfrm>
        </p:spPr>
        <p:txBody>
          <a:bodyPr/>
          <a:lstStyle/>
          <a:p>
            <a:pPr eaLnBrk="1" hangingPunct="1"/>
            <a:r>
              <a:rPr lang="en-US" altLang="en-US" smtClean="0"/>
              <a:t>Prophase</a:t>
            </a:r>
          </a:p>
        </p:txBody>
      </p:sp>
      <p:pic>
        <p:nvPicPr>
          <p:cNvPr id="25603" name="Content Placeholder 3" descr="Prophase-Early_cIvyRos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rot="10800000" flipH="1" flipV="1">
            <a:off x="500062" y="2514600"/>
            <a:ext cx="3843338" cy="2452688"/>
          </a:xfrm>
        </p:spPr>
      </p:pic>
      <p:pic>
        <p:nvPicPr>
          <p:cNvPr id="25604" name="Picture 4" descr="Prophase-Late__cIvyRosejp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048000"/>
            <a:ext cx="4060825"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85800" y="1676400"/>
            <a:ext cx="7048724" cy="369332"/>
          </a:xfrm>
          <a:prstGeom prst="rect">
            <a:avLst/>
          </a:prstGeom>
          <a:noFill/>
        </p:spPr>
        <p:txBody>
          <a:bodyPr wrap="none" rtlCol="0">
            <a:spAutoFit/>
          </a:bodyPr>
          <a:lstStyle/>
          <a:p>
            <a:r>
              <a:rPr lang="en-US" dirty="0" smtClean="0"/>
              <a:t>Chromosomes condense and become visible, spindles form</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tLang="en-US" smtClean="0"/>
              <a:t>Metaphase</a:t>
            </a:r>
          </a:p>
        </p:txBody>
      </p:sp>
      <p:pic>
        <p:nvPicPr>
          <p:cNvPr id="26627" name="Content Placeholder 3" descr="Metaphase_cIvyRos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600200" y="2362200"/>
            <a:ext cx="5870575" cy="3962400"/>
          </a:xfrm>
        </p:spPr>
      </p:pic>
      <p:sp>
        <p:nvSpPr>
          <p:cNvPr id="2" name="TextBox 1"/>
          <p:cNvSpPr txBox="1"/>
          <p:nvPr/>
        </p:nvSpPr>
        <p:spPr>
          <a:xfrm>
            <a:off x="762000" y="1524000"/>
            <a:ext cx="6713697" cy="369332"/>
          </a:xfrm>
          <a:prstGeom prst="rect">
            <a:avLst/>
          </a:prstGeom>
          <a:noFill/>
        </p:spPr>
        <p:txBody>
          <a:bodyPr wrap="none" rtlCol="0">
            <a:spAutoFit/>
          </a:bodyPr>
          <a:lstStyle/>
          <a:p>
            <a:r>
              <a:rPr lang="en-US" dirty="0" smtClean="0"/>
              <a:t>The copied chromosomes align in the middle of the cell</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altLang="en-US" smtClean="0"/>
              <a:t>Anaphase</a:t>
            </a:r>
          </a:p>
        </p:txBody>
      </p:sp>
      <p:pic>
        <p:nvPicPr>
          <p:cNvPr id="27651" name="Content Placeholder 3" descr="Anaphase-Early_cIvyRos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3953" y="2209800"/>
            <a:ext cx="4635500" cy="2679700"/>
          </a:xfrm>
        </p:spPr>
      </p:pic>
      <p:pic>
        <p:nvPicPr>
          <p:cNvPr id="27652" name="Picture 4" descr="Anaphase-Late_cIvyRos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962400"/>
            <a:ext cx="45720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07990" y="1552583"/>
            <a:ext cx="7175619" cy="646331"/>
          </a:xfrm>
          <a:prstGeom prst="rect">
            <a:avLst/>
          </a:prstGeom>
          <a:noFill/>
        </p:spPr>
        <p:txBody>
          <a:bodyPr wrap="none" rtlCol="0">
            <a:spAutoFit/>
          </a:bodyPr>
          <a:lstStyle/>
          <a:p>
            <a:r>
              <a:rPr lang="en-US" dirty="0" smtClean="0"/>
              <a:t>Chromosomes separate into two identical groups and move </a:t>
            </a:r>
          </a:p>
          <a:p>
            <a:r>
              <a:rPr lang="en-US" dirty="0" smtClean="0"/>
              <a:t>To opposite sides of the cell.</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smtClean="0"/>
              <a:t>Telophase</a:t>
            </a:r>
          </a:p>
        </p:txBody>
      </p:sp>
      <p:pic>
        <p:nvPicPr>
          <p:cNvPr id="28675" name="Content Placeholder 3" descr="Telophase_cIvyRos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52600" y="2362200"/>
            <a:ext cx="6026150" cy="3689350"/>
          </a:xfrm>
        </p:spPr>
      </p:pic>
      <p:sp>
        <p:nvSpPr>
          <p:cNvPr id="2" name="TextBox 1"/>
          <p:cNvSpPr txBox="1"/>
          <p:nvPr/>
        </p:nvSpPr>
        <p:spPr>
          <a:xfrm>
            <a:off x="756308" y="1567934"/>
            <a:ext cx="7631384" cy="923330"/>
          </a:xfrm>
          <a:prstGeom prst="rect">
            <a:avLst/>
          </a:prstGeom>
          <a:noFill/>
        </p:spPr>
        <p:txBody>
          <a:bodyPr wrap="none" rtlCol="0">
            <a:spAutoFit/>
          </a:bodyPr>
          <a:lstStyle/>
          <a:p>
            <a:r>
              <a:rPr lang="en-US" dirty="0" smtClean="0"/>
              <a:t>Nuclear membrane forms around each new set of chromosomes</a:t>
            </a:r>
          </a:p>
          <a:p>
            <a:r>
              <a:rPr lang="en-US" dirty="0"/>
              <a:t>a</a:t>
            </a:r>
            <a:r>
              <a:rPr lang="en-US" dirty="0" smtClean="0"/>
              <a:t>nd they spread out.  Cytokinesis takes place and 2 new cells</a:t>
            </a:r>
          </a:p>
          <a:p>
            <a:r>
              <a:rPr lang="en-US" dirty="0"/>
              <a:t>w</a:t>
            </a:r>
            <a:r>
              <a:rPr lang="en-US" dirty="0" smtClean="0"/>
              <a:t>ith identical DNA are formed</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en-US" altLang="en-US" smtClean="0"/>
              <a:t>Cell Reproduction</a:t>
            </a:r>
            <a:endParaRPr lang="el-GR" altLang="en-US" smtClean="0"/>
          </a:p>
        </p:txBody>
      </p:sp>
      <p:sp>
        <p:nvSpPr>
          <p:cNvPr id="29699" name="Content Placeholder 1"/>
          <p:cNvSpPr>
            <a:spLocks noGrp="1"/>
          </p:cNvSpPr>
          <p:nvPr>
            <p:ph idx="1"/>
          </p:nvPr>
        </p:nvSpPr>
        <p:spPr/>
        <p:txBody>
          <a:bodyPr/>
          <a:lstStyle/>
          <a:p>
            <a:r>
              <a:rPr lang="en-US" altLang="en-US" smtClean="0"/>
              <a:t>The purpose of mitosis is to produce new cells for growth and repair that are identical to the parent cell. The purpose of meiosis is to produce reproductive (sex) cells that carry half the genetic material of the parent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762000" y="609600"/>
            <a:ext cx="7772400" cy="1143000"/>
          </a:xfrm>
        </p:spPr>
        <p:txBody>
          <a:bodyPr/>
          <a:lstStyle/>
          <a:p>
            <a:r>
              <a:rPr lang="en-US" altLang="en-US" sz="2800" smtClean="0"/>
              <a:t>Differentiate between the purpose of mitosis and meiosis</a:t>
            </a:r>
          </a:p>
        </p:txBody>
      </p:sp>
      <p:pic>
        <p:nvPicPr>
          <p:cNvPr id="30723" name="Picture 2" descr="http://2.bp.blogspot.com/-RQe41zixjEQ/TfUTnHtULQI/AAAAAAAAAQ4/7Ozvl4Hl9rE/s1600/11111111111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1676400"/>
            <a:ext cx="6170613" cy="4565866"/>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sz="2400" dirty="0" smtClean="0"/>
              <a:t/>
            </a:r>
            <a:br>
              <a:rPr lang="en-US" sz="2400" dirty="0" smtClean="0"/>
            </a:br>
            <a:r>
              <a:rPr lang="en-US" sz="2400" dirty="0" smtClean="0">
                <a:solidFill>
                  <a:schemeClr val="accent1">
                    <a:lumMod val="75000"/>
                  </a:schemeClr>
                </a:solidFill>
              </a:rPr>
              <a:t>Cells</a:t>
            </a:r>
            <a:r>
              <a:rPr lang="en-US" sz="2400" dirty="0" smtClean="0"/>
              <a:t> that have the same goal group together to </a:t>
            </a:r>
            <a:r>
              <a:rPr lang="en-US" sz="2400" dirty="0" smtClean="0">
                <a:solidFill>
                  <a:schemeClr val="accent1">
                    <a:lumMod val="75000"/>
                  </a:schemeClr>
                </a:solidFill>
              </a:rPr>
              <a:t>form</a:t>
            </a:r>
            <a:r>
              <a:rPr lang="en-US" sz="2400" dirty="0" smtClean="0"/>
              <a:t> </a:t>
            </a:r>
            <a:r>
              <a:rPr lang="en-US" sz="2400" dirty="0" smtClean="0">
                <a:solidFill>
                  <a:schemeClr val="accent1">
                    <a:lumMod val="75000"/>
                  </a:schemeClr>
                </a:solidFill>
              </a:rPr>
              <a:t>tissues</a:t>
            </a:r>
            <a:r>
              <a:rPr lang="en-US" sz="2400" dirty="0" smtClean="0"/>
              <a:t>, tissues that have the same goal group together to </a:t>
            </a:r>
            <a:r>
              <a:rPr lang="en-US" sz="2400" dirty="0" smtClean="0">
                <a:solidFill>
                  <a:schemeClr val="accent1">
                    <a:lumMod val="75000"/>
                  </a:schemeClr>
                </a:solidFill>
              </a:rPr>
              <a:t>form</a:t>
            </a:r>
            <a:r>
              <a:rPr lang="en-US" sz="2400" dirty="0" smtClean="0"/>
              <a:t> </a:t>
            </a:r>
            <a:r>
              <a:rPr lang="en-US" sz="2400" dirty="0" smtClean="0">
                <a:solidFill>
                  <a:schemeClr val="accent1">
                    <a:lumMod val="75000"/>
                  </a:schemeClr>
                </a:solidFill>
              </a:rPr>
              <a:t>organs</a:t>
            </a:r>
            <a:r>
              <a:rPr lang="en-US" sz="2400" dirty="0" smtClean="0"/>
              <a:t>, </a:t>
            </a:r>
            <a:r>
              <a:rPr lang="en-US" sz="2400" dirty="0" smtClean="0">
                <a:solidFill>
                  <a:schemeClr val="accent1">
                    <a:lumMod val="75000"/>
                  </a:schemeClr>
                </a:solidFill>
              </a:rPr>
              <a:t>organs</a:t>
            </a:r>
            <a:r>
              <a:rPr lang="en-US" sz="2400" dirty="0" smtClean="0"/>
              <a:t> with similar goals group to </a:t>
            </a:r>
            <a:r>
              <a:rPr lang="en-US" sz="2400" dirty="0" smtClean="0">
                <a:solidFill>
                  <a:schemeClr val="accent1">
                    <a:lumMod val="75000"/>
                  </a:schemeClr>
                </a:solidFill>
              </a:rPr>
              <a:t>form organ systems</a:t>
            </a:r>
            <a:r>
              <a:rPr lang="en-US" sz="3600" dirty="0" smtClean="0">
                <a:solidFill>
                  <a:schemeClr val="accent1">
                    <a:lumMod val="75000"/>
                  </a:schemeClr>
                </a:solidFill>
              </a:rPr>
              <a:t> </a:t>
            </a:r>
          </a:p>
        </p:txBody>
      </p:sp>
      <p:sp>
        <p:nvSpPr>
          <p:cNvPr id="2" name="Rectangle 1"/>
          <p:cNvSpPr/>
          <p:nvPr/>
        </p:nvSpPr>
        <p:spPr>
          <a:xfrm>
            <a:off x="533400" y="1948934"/>
            <a:ext cx="896399" cy="369332"/>
          </a:xfrm>
          <a:prstGeom prst="rect">
            <a:avLst/>
          </a:prstGeom>
        </p:spPr>
        <p:txBody>
          <a:bodyPr wrap="none">
            <a:spAutoFit/>
          </a:bodyPr>
          <a:lstStyle/>
          <a:p>
            <a:pPr algn="ctr">
              <a:defRPr/>
            </a:pPr>
            <a:r>
              <a:rPr lang="en-US"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LS.3</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7303" y="2318266"/>
            <a:ext cx="7449394" cy="4376976"/>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z="3600" smtClean="0"/>
              <a:t>Unicellular organisms are made of only one cell </a:t>
            </a:r>
          </a:p>
        </p:txBody>
      </p:sp>
      <p:sp>
        <p:nvSpPr>
          <p:cNvPr id="32771" name="Rectangle 3"/>
          <p:cNvSpPr>
            <a:spLocks noGrp="1" noChangeArrowheads="1"/>
          </p:cNvSpPr>
          <p:nvPr>
            <p:ph type="body" idx="1"/>
          </p:nvPr>
        </p:nvSpPr>
        <p:spPr/>
        <p:txBody>
          <a:bodyPr/>
          <a:lstStyle/>
          <a:p>
            <a:pPr eaLnBrk="1" hangingPunct="1"/>
            <a:endParaRPr lang="el-GR" altLang="en-US" smtClean="0"/>
          </a:p>
        </p:txBody>
      </p:sp>
      <p:pic>
        <p:nvPicPr>
          <p:cNvPr id="32772" name="Picture 5" descr="610px-Parameciu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981200"/>
            <a:ext cx="3921125" cy="384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z="3600" smtClean="0"/>
              <a:t> Multi-cellular organisms are made of many cells </a:t>
            </a:r>
          </a:p>
        </p:txBody>
      </p:sp>
      <p:sp>
        <p:nvSpPr>
          <p:cNvPr id="33795" name="Rectangle 3"/>
          <p:cNvSpPr>
            <a:spLocks noGrp="1" noChangeArrowheads="1"/>
          </p:cNvSpPr>
          <p:nvPr>
            <p:ph type="body" idx="1"/>
          </p:nvPr>
        </p:nvSpPr>
        <p:spPr/>
        <p:txBody>
          <a:bodyPr/>
          <a:lstStyle/>
          <a:p>
            <a:pPr eaLnBrk="1" hangingPunct="1"/>
            <a:endParaRPr lang="el-GR" altLang="en-US" smtClean="0"/>
          </a:p>
        </p:txBody>
      </p:sp>
      <p:pic>
        <p:nvPicPr>
          <p:cNvPr id="33796" name="Picture 5" descr="Epithelial-cel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9812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685800" y="609600"/>
            <a:ext cx="7772400" cy="152400"/>
          </a:xfrm>
        </p:spPr>
        <p:txBody>
          <a:bodyPr/>
          <a:lstStyle/>
          <a:p>
            <a:pPr eaLnBrk="1" hangingPunct="1"/>
            <a:endParaRPr lang="en-US" altLang="en-US" smtClean="0"/>
          </a:p>
        </p:txBody>
      </p:sp>
      <p:sp>
        <p:nvSpPr>
          <p:cNvPr id="34819" name="Content Placeholder 2"/>
          <p:cNvSpPr>
            <a:spLocks noGrp="1"/>
          </p:cNvSpPr>
          <p:nvPr>
            <p:ph idx="1"/>
          </p:nvPr>
        </p:nvSpPr>
        <p:spPr>
          <a:xfrm>
            <a:off x="685800" y="1066800"/>
            <a:ext cx="7772400" cy="3124200"/>
          </a:xfrm>
        </p:spPr>
        <p:txBody>
          <a:bodyPr/>
          <a:lstStyle/>
          <a:p>
            <a:pPr eaLnBrk="1" hangingPunct="1"/>
            <a:r>
              <a:rPr lang="en-US" altLang="en-US" smtClean="0"/>
              <a:t>Multi-cellular organisms exhibit a hierarchy of cellular organization. They are complex in that there is a division of labor among the levels of this hierarchy for carrying out necessary life processes.</a:t>
            </a:r>
          </a:p>
          <a:p>
            <a:pPr eaLnBrk="1" hangingPunct="1">
              <a:buFontTx/>
              <a:buNone/>
            </a:pP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z="3600" smtClean="0"/>
              <a:t>Cells are the smallest units that carry out activities of life </a:t>
            </a:r>
          </a:p>
        </p:txBody>
      </p:sp>
      <p:sp>
        <p:nvSpPr>
          <p:cNvPr id="5123" name="Rectangle 3"/>
          <p:cNvSpPr>
            <a:spLocks noGrp="1" noChangeArrowheads="1"/>
          </p:cNvSpPr>
          <p:nvPr>
            <p:ph type="body" idx="1"/>
          </p:nvPr>
        </p:nvSpPr>
        <p:spPr/>
        <p:txBody>
          <a:bodyPr/>
          <a:lstStyle/>
          <a:p>
            <a:pPr eaLnBrk="1" hangingPunct="1"/>
            <a:endParaRPr lang="el-GR" altLang="en-US" smtClean="0"/>
          </a:p>
        </p:txBody>
      </p:sp>
      <p:pic>
        <p:nvPicPr>
          <p:cNvPr id="5124" name="Picture 7" descr="bactce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81200"/>
            <a:ext cx="3597275"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9" descr="plntce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6775" y="1828800"/>
            <a:ext cx="26320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1" descr="animce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267200"/>
            <a:ext cx="3124200" cy="222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799" y="304800"/>
            <a:ext cx="7772400" cy="1143000"/>
          </a:xfrm>
        </p:spPr>
        <p:txBody>
          <a:bodyPr/>
          <a:lstStyle/>
          <a:p>
            <a:pPr eaLnBrk="1" hangingPunct="1"/>
            <a:r>
              <a:rPr lang="en-US" altLang="en-US" sz="2400" dirty="0" smtClean="0"/>
              <a:t>Cells perform numerous functions </a:t>
            </a:r>
            <a:r>
              <a:rPr lang="en-US" altLang="en-US" sz="2400" dirty="0"/>
              <a:t>&amp;</a:t>
            </a:r>
            <a:r>
              <a:rPr lang="en-US" altLang="en-US" sz="2400" dirty="0" smtClean="0"/>
              <a:t> processes respiration, waste removal, growth, irritability, and reproduction</a:t>
            </a:r>
            <a:r>
              <a:rPr lang="en-US" altLang="en-US" sz="3600" dirty="0" smtClean="0"/>
              <a:t> </a:t>
            </a: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0678" y="1524000"/>
            <a:ext cx="6382641" cy="1781424"/>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0678" y="3200400"/>
            <a:ext cx="6382641" cy="290553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066800"/>
            <a:ext cx="6258798" cy="3600953"/>
          </a:xfrm>
        </p:spPr>
      </p:pic>
    </p:spTree>
    <p:extLst>
      <p:ext uri="{BB962C8B-B14F-4D97-AF65-F5344CB8AC3E}">
        <p14:creationId xmlns:p14="http://schemas.microsoft.com/office/powerpoint/2010/main" val="17608089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762000"/>
            <a:ext cx="6477000" cy="5275776"/>
          </a:xfrm>
        </p:spPr>
      </p:pic>
    </p:spTree>
    <p:extLst>
      <p:ext uri="{BB962C8B-B14F-4D97-AF65-F5344CB8AC3E}">
        <p14:creationId xmlns:p14="http://schemas.microsoft.com/office/powerpoint/2010/main" val="5078949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smtClean="0"/>
              <a:t>Cells strive to maintain equilibrium</a:t>
            </a:r>
            <a:r>
              <a:rPr lang="en-US" altLang="en-US" sz="3600" smtClean="0"/>
              <a:t> </a:t>
            </a:r>
          </a:p>
        </p:txBody>
      </p:sp>
      <p:sp>
        <p:nvSpPr>
          <p:cNvPr id="36867" name="Rectangle 3"/>
          <p:cNvSpPr>
            <a:spLocks noGrp="1" noChangeArrowheads="1"/>
          </p:cNvSpPr>
          <p:nvPr>
            <p:ph type="body" idx="1"/>
          </p:nvPr>
        </p:nvSpPr>
        <p:spPr/>
        <p:txBody>
          <a:bodyPr/>
          <a:lstStyle/>
          <a:p>
            <a:pPr marL="609600" indent="-609600" eaLnBrk="1" hangingPunct="1"/>
            <a:r>
              <a:rPr lang="en-US" altLang="en-US" b="1" smtClean="0"/>
              <a:t>Osmosis</a:t>
            </a:r>
            <a:r>
              <a:rPr lang="en-US" altLang="en-US" smtClean="0"/>
              <a:t> is the passive transport of water molecules across a cell membrane. </a:t>
            </a:r>
            <a:r>
              <a:rPr lang="en-US" altLang="en-US" b="1" smtClean="0"/>
              <a:t>Diffusion</a:t>
            </a:r>
            <a:r>
              <a:rPr lang="en-US" altLang="en-US" smtClean="0"/>
              <a:t> is the passive transport of substances other than water across a cell membrane. Cell membranes are selectively permeable to various substances. </a:t>
            </a:r>
          </a:p>
        </p:txBody>
      </p:sp>
    </p:spTree>
    <p:extLst>
      <p:ext uri="{BB962C8B-B14F-4D97-AF65-F5344CB8AC3E}">
        <p14:creationId xmlns:p14="http://schemas.microsoft.com/office/powerpoint/2010/main" val="24980215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sz="2800" smtClean="0"/>
              <a:t>Binomial nomenclature is the system used for classifying organisms</a:t>
            </a:r>
            <a:r>
              <a:rPr lang="en-US" altLang="en-US" sz="3600" smtClean="0"/>
              <a:t> </a:t>
            </a:r>
          </a:p>
        </p:txBody>
      </p:sp>
      <p:sp>
        <p:nvSpPr>
          <p:cNvPr id="37891" name="Rectangle 3"/>
          <p:cNvSpPr>
            <a:spLocks noGrp="1" noChangeArrowheads="1"/>
          </p:cNvSpPr>
          <p:nvPr>
            <p:ph type="body" sz="half" idx="1"/>
          </p:nvPr>
        </p:nvSpPr>
        <p:spPr/>
        <p:txBody>
          <a:bodyPr/>
          <a:lstStyle/>
          <a:p>
            <a:pPr eaLnBrk="1" hangingPunct="1"/>
            <a:r>
              <a:rPr lang="en-US" altLang="en-US" sz="2800" smtClean="0"/>
              <a:t>Kingdoms are</a:t>
            </a:r>
          </a:p>
          <a:p>
            <a:pPr eaLnBrk="1" hangingPunct="1">
              <a:buFontTx/>
              <a:buNone/>
            </a:pPr>
            <a:r>
              <a:rPr lang="en-US" altLang="en-US" sz="2800" smtClean="0"/>
              <a:t>   arranged using     system of names   recognizable </a:t>
            </a:r>
          </a:p>
          <a:p>
            <a:pPr eaLnBrk="1" hangingPunct="1">
              <a:buFontTx/>
              <a:buNone/>
            </a:pPr>
            <a:r>
              <a:rPr lang="en-US" altLang="en-US" sz="2800" smtClean="0"/>
              <a:t>   around the world</a:t>
            </a:r>
          </a:p>
        </p:txBody>
      </p:sp>
      <p:pic>
        <p:nvPicPr>
          <p:cNvPr id="37892" name="Picture 5" descr="PhylumGenu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1905000"/>
            <a:ext cx="3810000" cy="3810000"/>
          </a:xfrm>
          <a:noFill/>
        </p:spPr>
      </p:pic>
      <p:sp>
        <p:nvSpPr>
          <p:cNvPr id="5" name="Rectangle 4"/>
          <p:cNvSpPr/>
          <p:nvPr/>
        </p:nvSpPr>
        <p:spPr>
          <a:xfrm>
            <a:off x="1524000" y="5029200"/>
            <a:ext cx="1859805" cy="923330"/>
          </a:xfrm>
          <a:prstGeom prst="rect">
            <a:avLst/>
          </a:prstGeom>
          <a:noFill/>
        </p:spPr>
        <p:txBody>
          <a:bodyPr wrap="none">
            <a:spAutoFit/>
          </a:bodyPr>
          <a:lstStyle/>
          <a:p>
            <a:pPr algn="ctr">
              <a:defRPr/>
            </a:pP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LS.4</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4"/>
          <p:cNvSpPr>
            <a:spLocks noGrp="1"/>
          </p:cNvSpPr>
          <p:nvPr>
            <p:ph type="title"/>
          </p:nvPr>
        </p:nvSpPr>
        <p:spPr/>
        <p:txBody>
          <a:bodyPr/>
          <a:lstStyle/>
          <a:p>
            <a:r>
              <a:rPr lang="en-US" altLang="en-US" dirty="0" smtClean="0"/>
              <a:t>Division into Kingdoms is based on:</a:t>
            </a:r>
          </a:p>
        </p:txBody>
      </p:sp>
      <p:sp>
        <p:nvSpPr>
          <p:cNvPr id="38915" name="Content Placeholder 5"/>
          <p:cNvSpPr>
            <a:spLocks noGrp="1"/>
          </p:cNvSpPr>
          <p:nvPr>
            <p:ph idx="1"/>
          </p:nvPr>
        </p:nvSpPr>
        <p:spPr/>
        <p:txBody>
          <a:bodyPr/>
          <a:lstStyle/>
          <a:p>
            <a:r>
              <a:rPr lang="en-US" altLang="en-US" dirty="0" smtClean="0"/>
              <a:t>Information about physical features and activities is arranged in a hierarchy of increasing specificity. The levels in the accepted hierarchy include domain, kingdom, phylum, class, order, family, genus and species.</a:t>
            </a:r>
          </a:p>
          <a:p>
            <a:endParaRPr lang="en-US" alt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152400"/>
            <a:ext cx="7772400" cy="2362200"/>
          </a:xfrm>
        </p:spPr>
        <p:txBody>
          <a:bodyPr/>
          <a:lstStyle/>
          <a:p>
            <a:pPr eaLnBrk="1" hangingPunct="1"/>
            <a:r>
              <a:rPr lang="en-US" altLang="en-US" sz="2000" smtClean="0"/>
              <a:t>Current classification systems now generally recognize the categorization of organisms into three domains, Archaea, Bacteria and Eukarya.</a:t>
            </a:r>
            <a:br>
              <a:rPr lang="en-US" altLang="en-US" sz="2000" smtClean="0"/>
            </a:br>
            <a:endParaRPr lang="en-US" altLang="en-US" sz="2000" smtClean="0"/>
          </a:p>
        </p:txBody>
      </p:sp>
      <p:sp>
        <p:nvSpPr>
          <p:cNvPr id="39939" name="Rectangle 3"/>
          <p:cNvSpPr>
            <a:spLocks noGrp="1" noChangeArrowheads="1"/>
          </p:cNvSpPr>
          <p:nvPr>
            <p:ph type="body" idx="1"/>
          </p:nvPr>
        </p:nvSpPr>
        <p:spPr/>
        <p:txBody>
          <a:bodyPr/>
          <a:lstStyle/>
          <a:p>
            <a:pPr eaLnBrk="1" hangingPunct="1"/>
            <a:endParaRPr lang="en-US" altLang="en-US" smtClean="0"/>
          </a:p>
        </p:txBody>
      </p:sp>
      <p:pic>
        <p:nvPicPr>
          <p:cNvPr id="39942" name="Picture 6" descr="http://www.windows2universe.org/earth/Life/images/domains_sm.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828798"/>
            <a:ext cx="4267200" cy="42672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ltLang="en-US" dirty="0" smtClean="0"/>
              <a:t>Eubacteria Kingdom </a:t>
            </a:r>
          </a:p>
        </p:txBody>
      </p:sp>
      <p:sp>
        <p:nvSpPr>
          <p:cNvPr id="41987" name="Rectangle 3"/>
          <p:cNvSpPr>
            <a:spLocks noGrp="1" noChangeArrowheads="1"/>
          </p:cNvSpPr>
          <p:nvPr>
            <p:ph type="body" sz="half" idx="1"/>
          </p:nvPr>
        </p:nvSpPr>
        <p:spPr>
          <a:xfrm>
            <a:off x="685800" y="1981200"/>
            <a:ext cx="7772400" cy="4114800"/>
          </a:xfrm>
        </p:spPr>
        <p:txBody>
          <a:bodyPr/>
          <a:lstStyle/>
          <a:p>
            <a:pPr eaLnBrk="1" hangingPunct="1"/>
            <a:r>
              <a:rPr lang="en-US" altLang="en-US" sz="2800" smtClean="0"/>
              <a:t>Unicellular, prokaryotic cells</a:t>
            </a:r>
          </a:p>
          <a:p>
            <a:pPr eaLnBrk="1" hangingPunct="1"/>
            <a:r>
              <a:rPr lang="en-US" altLang="en-US" sz="2800" smtClean="0"/>
              <a:t>No nucleus</a:t>
            </a:r>
          </a:p>
          <a:p>
            <a:pPr eaLnBrk="1" hangingPunct="1"/>
            <a:r>
              <a:rPr lang="en-US" altLang="en-US" sz="2800" smtClean="0"/>
              <a:t>All have a cell wall</a:t>
            </a:r>
          </a:p>
          <a:p>
            <a:pPr eaLnBrk="1" hangingPunct="1"/>
            <a:r>
              <a:rPr lang="en-US" altLang="en-US" sz="2800" smtClean="0"/>
              <a:t>Monerans are classified into two groups, autotrophs, and heterotrophs. </a:t>
            </a:r>
          </a:p>
          <a:p>
            <a:pPr eaLnBrk="1" hangingPunct="1"/>
            <a:r>
              <a:rPr lang="en-US" altLang="en-US" sz="2800" smtClean="0"/>
              <a:t>Or bacteria and cyanobacteria</a:t>
            </a:r>
          </a:p>
          <a:p>
            <a:pPr eaLnBrk="1" hangingPunct="1"/>
            <a:r>
              <a:rPr lang="en-US" altLang="en-US" sz="2800" smtClean="0"/>
              <a:t>Or </a:t>
            </a:r>
            <a:r>
              <a:rPr lang="en-US" altLang="en-US" sz="2800" b="1" u="sng" smtClean="0"/>
              <a:t>Eubacteria</a:t>
            </a:r>
            <a:r>
              <a:rPr lang="en-US" altLang="en-US" sz="2800" smtClean="0"/>
              <a:t> or</a:t>
            </a:r>
            <a:r>
              <a:rPr lang="en-US" altLang="en-US" sz="2800" b="1" u="sng" smtClean="0"/>
              <a:t> Archaebacteria </a:t>
            </a:r>
          </a:p>
        </p:txBody>
      </p:sp>
      <p:pic>
        <p:nvPicPr>
          <p:cNvPr id="41988" name="Picture 5" descr="bacteria ord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72200" y="1465263"/>
            <a:ext cx="2362200" cy="2011362"/>
          </a:xfr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ltLang="en-US" smtClean="0"/>
              <a:t>Protista Kingdom</a:t>
            </a:r>
          </a:p>
        </p:txBody>
      </p:sp>
      <p:sp>
        <p:nvSpPr>
          <p:cNvPr id="43011" name="Rectangle 3"/>
          <p:cNvSpPr>
            <a:spLocks noGrp="1" noChangeArrowheads="1"/>
          </p:cNvSpPr>
          <p:nvPr>
            <p:ph type="body" sz="half" idx="1"/>
          </p:nvPr>
        </p:nvSpPr>
        <p:spPr>
          <a:xfrm>
            <a:off x="685800" y="1981200"/>
            <a:ext cx="5105400" cy="4114800"/>
          </a:xfrm>
        </p:spPr>
        <p:txBody>
          <a:bodyPr/>
          <a:lstStyle/>
          <a:p>
            <a:pPr eaLnBrk="1" hangingPunct="1"/>
            <a:r>
              <a:rPr lang="en-US" altLang="en-US" sz="2800" smtClean="0"/>
              <a:t>Unicellular or multi-cellular, eukaryotic </a:t>
            </a:r>
          </a:p>
          <a:p>
            <a:pPr eaLnBrk="1" hangingPunct="1"/>
            <a:r>
              <a:rPr lang="en-US" altLang="en-US" sz="2800" smtClean="0"/>
              <a:t>nucleus </a:t>
            </a:r>
          </a:p>
          <a:p>
            <a:pPr eaLnBrk="1" hangingPunct="1"/>
            <a:r>
              <a:rPr lang="en-US" altLang="en-US" sz="2800" smtClean="0"/>
              <a:t>membrane </a:t>
            </a:r>
          </a:p>
          <a:p>
            <a:pPr eaLnBrk="1" hangingPunct="1"/>
            <a:r>
              <a:rPr lang="en-US" altLang="en-US" sz="2800" smtClean="0"/>
              <a:t>form colonies or chains </a:t>
            </a:r>
          </a:p>
          <a:p>
            <a:pPr eaLnBrk="1" hangingPunct="1"/>
            <a:r>
              <a:rPr lang="en-US" altLang="en-US" sz="2800" smtClean="0"/>
              <a:t>absorbs, ingests or photosynthesize food </a:t>
            </a:r>
          </a:p>
        </p:txBody>
      </p:sp>
      <p:pic>
        <p:nvPicPr>
          <p:cNvPr id="43012" name="Picture 6" descr="paramecium"/>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867400" y="1219200"/>
            <a:ext cx="1981200" cy="1981200"/>
          </a:xfrm>
          <a:noFill/>
        </p:spPr>
      </p:pic>
      <p:pic>
        <p:nvPicPr>
          <p:cNvPr id="43013" name="Picture 9" descr="euglena"/>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019800" y="3124200"/>
            <a:ext cx="1981200" cy="1981200"/>
          </a:xfr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mtClean="0"/>
              <a:t>Fungi Kingdom</a:t>
            </a:r>
          </a:p>
        </p:txBody>
      </p:sp>
      <p:sp>
        <p:nvSpPr>
          <p:cNvPr id="44035" name="Rectangle 3"/>
          <p:cNvSpPr>
            <a:spLocks noGrp="1" noChangeArrowheads="1"/>
          </p:cNvSpPr>
          <p:nvPr>
            <p:ph type="body" sz="half" idx="1"/>
          </p:nvPr>
        </p:nvSpPr>
        <p:spPr>
          <a:xfrm>
            <a:off x="685800" y="1676400"/>
            <a:ext cx="7696200" cy="4419600"/>
          </a:xfrm>
        </p:spPr>
        <p:txBody>
          <a:bodyPr/>
          <a:lstStyle/>
          <a:p>
            <a:pPr eaLnBrk="1" hangingPunct="1"/>
            <a:r>
              <a:rPr lang="en-US" altLang="en-US" sz="2800" smtClean="0"/>
              <a:t>Multi-cellular eukaryotic organisms</a:t>
            </a:r>
          </a:p>
          <a:p>
            <a:pPr eaLnBrk="1" hangingPunct="1"/>
            <a:r>
              <a:rPr lang="en-US" altLang="en-US" sz="2800" smtClean="0"/>
              <a:t>Parasitic or saprophytic </a:t>
            </a:r>
          </a:p>
          <a:p>
            <a:pPr eaLnBrk="1" hangingPunct="1"/>
            <a:r>
              <a:rPr lang="en-US" altLang="en-US" sz="2800" smtClean="0"/>
              <a:t>Reproduce using spores</a:t>
            </a:r>
          </a:p>
          <a:p>
            <a:pPr eaLnBrk="1" hangingPunct="1"/>
            <a:endParaRPr lang="en-US" altLang="en-US" sz="2800" smtClean="0"/>
          </a:p>
        </p:txBody>
      </p:sp>
      <p:pic>
        <p:nvPicPr>
          <p:cNvPr id="44036" name="Picture 5" descr="Pocket_Guid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981200" y="3276600"/>
            <a:ext cx="4419600" cy="3168650"/>
          </a:xfr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sz="2000" dirty="0" smtClean="0"/>
              <a:t/>
            </a:r>
            <a:br>
              <a:rPr lang="en-US" sz="2000" dirty="0" smtClean="0"/>
            </a:br>
            <a:r>
              <a:rPr lang="en-US" sz="2000" dirty="0" smtClean="0"/>
              <a:t/>
            </a:r>
            <a:br>
              <a:rPr lang="en-US" sz="2000" dirty="0" smtClean="0"/>
            </a:br>
            <a:r>
              <a:rPr lang="en-US" sz="2000" dirty="0" smtClean="0">
                <a:solidFill>
                  <a:schemeClr val="accent6">
                    <a:lumMod val="40000"/>
                    <a:lumOff val="60000"/>
                  </a:schemeClr>
                </a:solidFill>
              </a:rPr>
              <a:t>The cell membrane forms the outer boundary of the cell and only allows certain things to enter and exit </a:t>
            </a:r>
            <a:r>
              <a:rPr lang="en-US" sz="2000" dirty="0" smtClean="0">
                <a:solidFill>
                  <a:srgbClr val="7030A0"/>
                </a:solidFill>
              </a:rPr>
              <a:t>Cytoplasm is the gel-like material inside the cell</a:t>
            </a:r>
            <a:r>
              <a:rPr lang="en-US" sz="3600" dirty="0" smtClean="0">
                <a:solidFill>
                  <a:srgbClr val="7030A0"/>
                </a:solidFill>
              </a:rPr>
              <a:t> </a:t>
            </a:r>
            <a:r>
              <a:rPr lang="en-US" sz="2000" dirty="0" smtClean="0">
                <a:solidFill>
                  <a:srgbClr val="7030A0"/>
                </a:solidFill>
              </a:rPr>
              <a:t/>
            </a:r>
            <a:br>
              <a:rPr lang="en-US" sz="2000" dirty="0" smtClean="0">
                <a:solidFill>
                  <a:srgbClr val="7030A0"/>
                </a:solidFill>
              </a:rPr>
            </a:br>
            <a:r>
              <a:rPr lang="en-US" sz="2000" dirty="0" smtClean="0">
                <a:solidFill>
                  <a:srgbClr val="7030A0"/>
                </a:solidFill>
              </a:rPr>
              <a:t> The cell wall is located outside of the cell membrane and is used to support and protect the cell.</a:t>
            </a:r>
            <a:r>
              <a:rPr lang="en-US" sz="3600" dirty="0" smtClean="0">
                <a:solidFill>
                  <a:srgbClr val="7030A0"/>
                </a:solidFill>
              </a:rPr>
              <a:t> </a:t>
            </a:r>
          </a:p>
        </p:txBody>
      </p:sp>
      <p:sp>
        <p:nvSpPr>
          <p:cNvPr id="3" name="Content Placeholder 2"/>
          <p:cNvSpPr>
            <a:spLocks noGrp="1"/>
          </p:cNvSpPr>
          <p:nvPr>
            <p:ph idx="1"/>
          </p:nvPr>
        </p:nvSpPr>
        <p:spPr/>
        <p:txBody>
          <a:bodyPr/>
          <a:lstStyle/>
          <a:p>
            <a:pPr marL="0" indent="0">
              <a:buNone/>
            </a:pPr>
            <a:endParaRPr lang="en-US" dirty="0"/>
          </a:p>
        </p:txBody>
      </p:sp>
      <p:pic>
        <p:nvPicPr>
          <p:cNvPr id="7" name="Picture 6" descr="http://anjungsainssmkss.files.wordpress.com/2012/01/animalplantcells22.jpg"/>
          <p:cNvPicPr/>
          <p:nvPr/>
        </p:nvPicPr>
        <p:blipFill rotWithShape="1">
          <a:blip r:embed="rId2">
            <a:extLst>
              <a:ext uri="{28A0092B-C50C-407E-A947-70E740481C1C}">
                <a14:useLocalDpi xmlns:a14="http://schemas.microsoft.com/office/drawing/2010/main" val="0"/>
              </a:ext>
            </a:extLst>
          </a:blip>
          <a:srcRect t="10644" r="299"/>
          <a:stretch/>
        </p:blipFill>
        <p:spPr bwMode="auto">
          <a:xfrm>
            <a:off x="2057400" y="2590800"/>
            <a:ext cx="4953000" cy="3505200"/>
          </a:xfrm>
          <a:prstGeom prst="rect">
            <a:avLst/>
          </a:prstGeom>
          <a:noFill/>
          <a:ln>
            <a:noFill/>
          </a:ln>
          <a:extLst>
            <a:ext uri="{53640926-AAD7-44D8-BBD7-CCE9431645EC}">
              <a14:shadowObscured xmlns:a14="http://schemas.microsoft.com/office/drawing/2010/main"/>
            </a:ext>
          </a:extLst>
        </p:spPr>
      </p:pic>
      <p:cxnSp>
        <p:nvCxnSpPr>
          <p:cNvPr id="5" name="Straight Arrow Connector 4"/>
          <p:cNvCxnSpPr/>
          <p:nvPr/>
        </p:nvCxnSpPr>
        <p:spPr bwMode="auto">
          <a:xfrm flipV="1">
            <a:off x="1143000" y="2971800"/>
            <a:ext cx="2362200" cy="533400"/>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bwMode="auto">
          <a:xfrm>
            <a:off x="685800" y="3505200"/>
            <a:ext cx="4876800" cy="152400"/>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bwMode="auto">
          <a:xfrm flipV="1">
            <a:off x="1295400" y="4191000"/>
            <a:ext cx="1752600" cy="381000"/>
          </a:xfrm>
          <a:prstGeom prst="straightConnector1">
            <a:avLst/>
          </a:prstGeom>
          <a:ln>
            <a:headEnd type="none" w="med" len="med"/>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bwMode="auto">
          <a:xfrm flipV="1">
            <a:off x="1905000" y="5029200"/>
            <a:ext cx="3733800" cy="762000"/>
          </a:xfrm>
          <a:prstGeom prst="straightConnector1">
            <a:avLst/>
          </a:prstGeom>
          <a:ln>
            <a:headEnd type="none" w="med" len="med"/>
            <a:tailEnd type="triangle"/>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altLang="en-US" smtClean="0"/>
              <a:t>Plants Kingdom</a:t>
            </a:r>
          </a:p>
        </p:txBody>
      </p:sp>
      <p:sp>
        <p:nvSpPr>
          <p:cNvPr id="45059" name="Rectangle 3"/>
          <p:cNvSpPr>
            <a:spLocks noGrp="1" noChangeArrowheads="1"/>
          </p:cNvSpPr>
          <p:nvPr>
            <p:ph type="body" sz="half" idx="1"/>
          </p:nvPr>
        </p:nvSpPr>
        <p:spPr>
          <a:xfrm>
            <a:off x="381000" y="1447800"/>
            <a:ext cx="5029200" cy="4648200"/>
          </a:xfrm>
        </p:spPr>
        <p:txBody>
          <a:bodyPr/>
          <a:lstStyle/>
          <a:p>
            <a:pPr eaLnBrk="1" hangingPunct="1"/>
            <a:r>
              <a:rPr lang="en-US" altLang="en-US" sz="2800" smtClean="0"/>
              <a:t>Multi-cellular eukaryotes </a:t>
            </a:r>
          </a:p>
          <a:p>
            <a:pPr eaLnBrk="1" hangingPunct="1"/>
            <a:r>
              <a:rPr lang="en-US" altLang="en-US" sz="2800" smtClean="0"/>
              <a:t>Producers, cells contain chlorophyll</a:t>
            </a:r>
          </a:p>
          <a:p>
            <a:pPr eaLnBrk="1" hangingPunct="1"/>
            <a:r>
              <a:rPr lang="en-US" altLang="en-US" sz="2800" smtClean="0"/>
              <a:t>Divided into non-vascular and vascular</a:t>
            </a:r>
          </a:p>
          <a:p>
            <a:pPr eaLnBrk="1" hangingPunct="1"/>
            <a:r>
              <a:rPr lang="en-US" altLang="en-US" sz="2800" smtClean="0"/>
              <a:t>Four important plant groups are the mosses, ferns, conifers, and flowering plants.</a:t>
            </a:r>
          </a:p>
          <a:p>
            <a:pPr eaLnBrk="1" hangingPunct="1"/>
            <a:endParaRPr lang="en-US" altLang="en-US" sz="2800" smtClean="0"/>
          </a:p>
        </p:txBody>
      </p:sp>
      <p:pic>
        <p:nvPicPr>
          <p:cNvPr id="45060" name="Picture 5" descr="p46_kingdo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10200" y="1371600"/>
            <a:ext cx="3005138" cy="4572000"/>
          </a:xfr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mtClean="0"/>
              <a:t>Animal Kingdom</a:t>
            </a:r>
          </a:p>
        </p:txBody>
      </p:sp>
      <p:sp>
        <p:nvSpPr>
          <p:cNvPr id="46083" name="Rectangle 3"/>
          <p:cNvSpPr>
            <a:spLocks noGrp="1" noChangeArrowheads="1"/>
          </p:cNvSpPr>
          <p:nvPr>
            <p:ph type="body" sz="half" idx="1"/>
          </p:nvPr>
        </p:nvSpPr>
        <p:spPr>
          <a:xfrm>
            <a:off x="228600" y="1524000"/>
            <a:ext cx="5105400" cy="4572000"/>
          </a:xfrm>
        </p:spPr>
        <p:txBody>
          <a:bodyPr/>
          <a:lstStyle/>
          <a:p>
            <a:pPr eaLnBrk="1" hangingPunct="1"/>
            <a:r>
              <a:rPr lang="en-US" altLang="en-US" sz="2800" smtClean="0"/>
              <a:t>Divided into non-vertebrates and vertebrates</a:t>
            </a:r>
          </a:p>
          <a:p>
            <a:pPr eaLnBrk="1" hangingPunct="1"/>
            <a:r>
              <a:rPr lang="en-US" altLang="en-US" sz="2800" smtClean="0"/>
              <a:t>Eukaryotic cells</a:t>
            </a:r>
          </a:p>
          <a:p>
            <a:pPr eaLnBrk="1" hangingPunct="1"/>
            <a:r>
              <a:rPr lang="en-US" altLang="en-US" sz="2800" smtClean="0"/>
              <a:t>Some important animal groups (phyla) are the cnidarians, mollusks, annelids, arthropods, echinoderms, and chordates.</a:t>
            </a:r>
          </a:p>
          <a:p>
            <a:pPr eaLnBrk="1" hangingPunct="1"/>
            <a:endParaRPr lang="en-US" altLang="en-US" sz="2800" smtClean="0"/>
          </a:p>
          <a:p>
            <a:pPr eaLnBrk="1" hangingPunct="1"/>
            <a:endParaRPr lang="en-US" altLang="en-US" sz="2800" smtClean="0"/>
          </a:p>
        </p:txBody>
      </p:sp>
      <p:pic>
        <p:nvPicPr>
          <p:cNvPr id="46084" name="Picture 7" descr="Animal_Kingdom_Tree_-_goo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676400"/>
            <a:ext cx="3381375" cy="4114800"/>
          </a:xfr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p:cNvSpPr>
            <a:spLocks noGrp="1"/>
          </p:cNvSpPr>
          <p:nvPr>
            <p:ph type="title"/>
          </p:nvPr>
        </p:nvSpPr>
        <p:spPr/>
        <p:txBody>
          <a:bodyPr/>
          <a:lstStyle/>
          <a:p>
            <a:r>
              <a:rPr lang="en-US" altLang="en-US" smtClean="0"/>
              <a:t>Species</a:t>
            </a:r>
          </a:p>
        </p:txBody>
      </p:sp>
      <p:sp>
        <p:nvSpPr>
          <p:cNvPr id="47107" name="Content Placeholder 5"/>
          <p:cNvSpPr>
            <a:spLocks noGrp="1"/>
          </p:cNvSpPr>
          <p:nvPr>
            <p:ph idx="1"/>
          </p:nvPr>
        </p:nvSpPr>
        <p:spPr/>
        <p:txBody>
          <a:bodyPr/>
          <a:lstStyle/>
          <a:p>
            <a:r>
              <a:rPr lang="en-US" altLang="en-US" smtClean="0"/>
              <a:t>A group of similar-looking organisms that can interbreed under natural conditions and produce offspring that are capable of reproduction defines a species.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altLang="en-US" sz="2800" smtClean="0"/>
              <a:t>Producers make their own food by photosynthesis and are the beginning of food chains</a:t>
            </a:r>
            <a:r>
              <a:rPr lang="en-US" altLang="en-US" sz="3600" smtClean="0"/>
              <a:t> </a:t>
            </a:r>
          </a:p>
        </p:txBody>
      </p:sp>
      <p:sp>
        <p:nvSpPr>
          <p:cNvPr id="49155" name="Rectangle 3"/>
          <p:cNvSpPr>
            <a:spLocks noGrp="1" noChangeArrowheads="1"/>
          </p:cNvSpPr>
          <p:nvPr>
            <p:ph type="body" sz="half" idx="1"/>
          </p:nvPr>
        </p:nvSpPr>
        <p:spPr/>
        <p:txBody>
          <a:bodyPr/>
          <a:lstStyle/>
          <a:p>
            <a:pPr eaLnBrk="1" hangingPunct="1"/>
            <a:r>
              <a:rPr lang="en-US" altLang="en-US" sz="2800" smtClean="0"/>
              <a:t>Chlorophyll is a chemical in chloroplasts that can absorb or trap energy and transform it into chemical energy called glucose </a:t>
            </a:r>
          </a:p>
        </p:txBody>
      </p:sp>
      <p:pic>
        <p:nvPicPr>
          <p:cNvPr id="49156" name="Picture 5" descr="plant_cel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438400"/>
            <a:ext cx="3638550" cy="2741613"/>
          </a:xfrm>
          <a:noFill/>
        </p:spPr>
      </p:pic>
      <p:sp>
        <p:nvSpPr>
          <p:cNvPr id="5" name="Rectangle 4"/>
          <p:cNvSpPr/>
          <p:nvPr/>
        </p:nvSpPr>
        <p:spPr>
          <a:xfrm>
            <a:off x="0" y="1219200"/>
            <a:ext cx="2097049" cy="923330"/>
          </a:xfrm>
          <a:prstGeom prst="rect">
            <a:avLst/>
          </a:prstGeom>
          <a:noFill/>
        </p:spPr>
        <p:txBody>
          <a:bodyPr wrap="none">
            <a:spAutoFit/>
          </a:bodyPr>
          <a:lstStyle/>
          <a:p>
            <a:pPr algn="ctr">
              <a:defRPr/>
            </a:pPr>
            <a:r>
              <a:rPr 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LS.5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8458200" cy="6478588"/>
          </a:xfrm>
          <a:prstGeom prst="rect">
            <a:avLst/>
          </a:prstGeom>
        </p:spPr>
        <p:txBody>
          <a:bodyPr>
            <a:spAutoFit/>
          </a:bodyPr>
          <a:lstStyle>
            <a:lvl1pPr marL="342900" indent="-342900">
              <a:tabLst>
                <a:tab pos="457200" algn="l"/>
              </a:tabLst>
              <a:defRPr>
                <a:solidFill>
                  <a:schemeClr val="tx1"/>
                </a:solidFill>
                <a:latin typeface="Verdana" panose="020B0604030504040204" pitchFamily="34" charset="0"/>
              </a:defRPr>
            </a:lvl1pPr>
            <a:lvl2pPr marL="742950" indent="-285750">
              <a:tabLst>
                <a:tab pos="457200" algn="l"/>
              </a:tabLst>
              <a:defRPr>
                <a:solidFill>
                  <a:schemeClr val="tx1"/>
                </a:solidFill>
                <a:latin typeface="Verdana" panose="020B0604030504040204" pitchFamily="34" charset="0"/>
              </a:defRPr>
            </a:lvl2pPr>
            <a:lvl3pPr marL="1143000" indent="-228600">
              <a:tabLst>
                <a:tab pos="457200" algn="l"/>
              </a:tabLst>
              <a:defRPr>
                <a:solidFill>
                  <a:schemeClr val="tx1"/>
                </a:solidFill>
                <a:latin typeface="Verdana" panose="020B0604030504040204" pitchFamily="34" charset="0"/>
              </a:defRPr>
            </a:lvl3pPr>
            <a:lvl4pPr marL="1600200" indent="-228600">
              <a:tabLst>
                <a:tab pos="457200" algn="l"/>
              </a:tabLst>
              <a:defRPr>
                <a:solidFill>
                  <a:schemeClr val="tx1"/>
                </a:solidFill>
                <a:latin typeface="Verdana" panose="020B0604030504040204" pitchFamily="34" charset="0"/>
              </a:defRPr>
            </a:lvl4pPr>
            <a:lvl5pPr marL="2057400" indent="-228600">
              <a:tabLst>
                <a:tab pos="457200" algn="l"/>
              </a:tabLst>
              <a:defRPr>
                <a:solidFill>
                  <a:schemeClr val="tx1"/>
                </a:solidFill>
                <a:latin typeface="Verdana" panose="020B0604030504040204" pitchFamily="34" charset="0"/>
              </a:defRPr>
            </a:lvl5pPr>
            <a:lvl6pPr marL="2514600" indent="-228600" eaLnBrk="0" fontAlgn="base" hangingPunct="0">
              <a:spcBef>
                <a:spcPct val="0"/>
              </a:spcBef>
              <a:spcAft>
                <a:spcPct val="0"/>
              </a:spcAft>
              <a:tabLst>
                <a:tab pos="457200" algn="l"/>
              </a:tabLst>
              <a:defRPr>
                <a:solidFill>
                  <a:schemeClr val="tx1"/>
                </a:solidFill>
                <a:latin typeface="Verdana" panose="020B0604030504040204" pitchFamily="34" charset="0"/>
              </a:defRPr>
            </a:lvl6pPr>
            <a:lvl7pPr marL="2971800" indent="-228600" eaLnBrk="0" fontAlgn="base" hangingPunct="0">
              <a:spcBef>
                <a:spcPct val="0"/>
              </a:spcBef>
              <a:spcAft>
                <a:spcPct val="0"/>
              </a:spcAft>
              <a:tabLst>
                <a:tab pos="457200" algn="l"/>
              </a:tabLst>
              <a:defRPr>
                <a:solidFill>
                  <a:schemeClr val="tx1"/>
                </a:solidFill>
                <a:latin typeface="Verdana" panose="020B0604030504040204" pitchFamily="34" charset="0"/>
              </a:defRPr>
            </a:lvl7pPr>
            <a:lvl8pPr marL="3429000" indent="-228600" eaLnBrk="0" fontAlgn="base" hangingPunct="0">
              <a:spcBef>
                <a:spcPct val="0"/>
              </a:spcBef>
              <a:spcAft>
                <a:spcPct val="0"/>
              </a:spcAft>
              <a:tabLst>
                <a:tab pos="457200" algn="l"/>
              </a:tabLst>
              <a:defRPr>
                <a:solidFill>
                  <a:schemeClr val="tx1"/>
                </a:solidFill>
                <a:latin typeface="Verdana" panose="020B0604030504040204" pitchFamily="34" charset="0"/>
              </a:defRPr>
            </a:lvl8pPr>
            <a:lvl9pPr marL="3886200" indent="-228600" eaLnBrk="0" fontAlgn="base" hangingPunct="0">
              <a:spcBef>
                <a:spcPct val="0"/>
              </a:spcBef>
              <a:spcAft>
                <a:spcPct val="0"/>
              </a:spcAft>
              <a:tabLst>
                <a:tab pos="457200" algn="l"/>
              </a:tabLst>
              <a:defRPr>
                <a:solidFill>
                  <a:schemeClr val="tx1"/>
                </a:solidFill>
                <a:latin typeface="Verdana" panose="020B0604030504040204" pitchFamily="34" charset="0"/>
              </a:defRPr>
            </a:lvl9pPr>
          </a:lstStyle>
          <a:p>
            <a:pPr>
              <a:spcBef>
                <a:spcPts val="600"/>
              </a:spcBef>
              <a:buSzPts val="1000"/>
              <a:buFont typeface="Symbol" panose="05050102010706020507" pitchFamily="18" charset="2"/>
              <a:buChar char=""/>
            </a:pPr>
            <a:r>
              <a:rPr lang="en-US" altLang="en-US" sz="2800" b="1">
                <a:latin typeface="Times New Roman" panose="02020603050405020304" pitchFamily="18" charset="0"/>
                <a:cs typeface="Times New Roman" panose="02020603050405020304" pitchFamily="18" charset="0"/>
              </a:rPr>
              <a:t>Photosynthesis is the necessary life process that transforms light energy into chemical energy. It involves a series of chemical reactions in which the light energy is used to change raw materials (carbon dioxide and water) into products (sugar and oxygen). The energy is stored in the chemical bonds of the glucose (sugar) molecules.</a:t>
            </a:r>
          </a:p>
          <a:p>
            <a:pPr>
              <a:spcBef>
                <a:spcPts val="600"/>
              </a:spcBef>
              <a:buSzPts val="1000"/>
              <a:buFont typeface="Symbol" panose="05050102010706020507" pitchFamily="18" charset="2"/>
              <a:buChar char=""/>
            </a:pPr>
            <a:endParaRPr lang="en-US" altLang="en-US" sz="2800" b="1">
              <a:latin typeface="Times New Roman" panose="02020603050405020304" pitchFamily="18" charset="0"/>
              <a:cs typeface="Times New Roman" panose="02020603050405020304" pitchFamily="18" charset="0"/>
            </a:endParaRPr>
          </a:p>
          <a:p>
            <a:pPr>
              <a:spcBef>
                <a:spcPts val="600"/>
              </a:spcBef>
              <a:buSzPts val="1000"/>
              <a:buFont typeface="Symbol" panose="05050102010706020507" pitchFamily="18" charset="2"/>
              <a:buChar char=""/>
            </a:pPr>
            <a:endParaRPr lang="en-US" altLang="en-US" sz="2800" b="1">
              <a:latin typeface="Times New Roman" panose="02020603050405020304" pitchFamily="18" charset="0"/>
              <a:cs typeface="Times New Roman" panose="02020603050405020304" pitchFamily="18" charset="0"/>
            </a:endParaRPr>
          </a:p>
          <a:p>
            <a:r>
              <a:rPr lang="en-US" altLang="en-US" sz="2400" b="1"/>
              <a:t>Plants perform cellular respiration as well as photosynthesis.</a:t>
            </a:r>
          </a:p>
          <a:p>
            <a:r>
              <a:rPr lang="en-US" altLang="en-US" sz="2400" b="1"/>
              <a:t>Plants convert the sugars they produce into other raw materials that are used by plants and animals for growth, repair, and energy needs.</a:t>
            </a:r>
          </a:p>
          <a:p>
            <a:pPr>
              <a:spcBef>
                <a:spcPts val="600"/>
              </a:spcBef>
              <a:buSzPts val="1000"/>
              <a:buFont typeface="Symbol" panose="05050102010706020507" pitchFamily="18" charset="2"/>
              <a:buChar char=""/>
            </a:pPr>
            <a:endParaRPr lang="en-US" altLang="en-US" sz="2800" b="1">
              <a:latin typeface="Times New Roman" panose="02020603050405020304" pitchFamily="18" charset="0"/>
              <a:cs typeface="Times New Roman" panose="02020603050405020304" pitchFamily="18" charset="0"/>
            </a:endParaRPr>
          </a:p>
        </p:txBody>
      </p:sp>
      <p:pic>
        <p:nvPicPr>
          <p:cNvPr id="51203" name="Picture 6" descr="http://s1.thingpic.com/images/zM/Az1zGxkgieEUZfMxf9tBDU2g.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276600"/>
            <a:ext cx="5181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en-US" altLang="en-US" smtClean="0"/>
          </a:p>
        </p:txBody>
      </p:sp>
      <p:sp>
        <p:nvSpPr>
          <p:cNvPr id="52227" name="Content Placeholder 2"/>
          <p:cNvSpPr>
            <a:spLocks noGrp="1"/>
          </p:cNvSpPr>
          <p:nvPr>
            <p:ph idx="1"/>
          </p:nvPr>
        </p:nvSpPr>
        <p:spPr>
          <a:xfrm>
            <a:off x="685800" y="1371600"/>
            <a:ext cx="7772400" cy="4114800"/>
          </a:xfrm>
        </p:spPr>
        <p:txBody>
          <a:bodyPr/>
          <a:lstStyle/>
          <a:p>
            <a:r>
              <a:rPr lang="en-US" altLang="en-US" smtClean="0"/>
              <a:t>Energy is a basic need of all living things. Photosynthesizing organisms obtain their energy from the sun. Plants and other photosynthesizing organisms are often called producers because of their ability to produce glucose (sugar).</a:t>
            </a:r>
          </a:p>
          <a:p>
            <a:endParaRPr lang="en-US" altLang="en-US" smtClean="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85800" y="609600"/>
            <a:ext cx="7772400" cy="1447800"/>
          </a:xfrm>
        </p:spPr>
        <p:txBody>
          <a:bodyPr/>
          <a:lstStyle/>
          <a:p>
            <a:r>
              <a:rPr lang="en-US" altLang="en-US" smtClean="0"/>
              <a:t>Photosynthesizing organisms are at the base of the energy pyramid.</a:t>
            </a:r>
          </a:p>
        </p:txBody>
      </p:sp>
      <p:pic>
        <p:nvPicPr>
          <p:cNvPr id="53251" name="Content Placeholder 3" descr="show7_food_pyramid.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2439988"/>
            <a:ext cx="4614863" cy="3122612"/>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LS.6</a:t>
            </a:r>
          </a:p>
        </p:txBody>
      </p:sp>
      <p:sp>
        <p:nvSpPr>
          <p:cNvPr id="54275" name="Content Placeholder 2"/>
          <p:cNvSpPr>
            <a:spLocks noGrp="1"/>
          </p:cNvSpPr>
          <p:nvPr>
            <p:ph idx="1"/>
          </p:nvPr>
        </p:nvSpPr>
        <p:spPr/>
        <p:txBody>
          <a:bodyPr/>
          <a:lstStyle/>
          <a:p>
            <a:r>
              <a:rPr lang="en-US" altLang="en-US" smtClean="0"/>
              <a:t>In order to understand how an ecosystem functions, one must understand the concept of a system and be able to envision models of systems.</a:t>
            </a:r>
          </a:p>
          <a:p>
            <a:endParaRPr lang="en-US" alt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81000" y="400050"/>
            <a:ext cx="8077200" cy="2343150"/>
          </a:xfrm>
        </p:spPr>
        <p:txBody>
          <a:bodyPr/>
          <a:lstStyle/>
          <a:p>
            <a:pPr marL="838200" indent="-838200" eaLnBrk="1" hangingPunct="1"/>
            <a:r>
              <a:rPr lang="en-US" altLang="en-US" sz="3600" smtClean="0"/>
              <a:t>The four parts of the water cycle are evaporation, condensation, precipitation, and collection (infiltration).</a:t>
            </a:r>
          </a:p>
        </p:txBody>
      </p:sp>
      <p:pic>
        <p:nvPicPr>
          <p:cNvPr id="55299" name="Picture 3" descr="groundwate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2895600"/>
            <a:ext cx="4572000" cy="3800475"/>
          </a:xfr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400050"/>
            <a:ext cx="7848600" cy="2724150"/>
          </a:xfrm>
        </p:spPr>
        <p:txBody>
          <a:bodyPr/>
          <a:lstStyle/>
          <a:p>
            <a:pPr marL="838200" indent="-838200" eaLnBrk="1" hangingPunct="1"/>
            <a:r>
              <a:rPr lang="en-US" altLang="en-US" sz="3600" smtClean="0"/>
              <a:t>In the carbon dioxide oxygen cycle, producers release oxygen for consumers who release carbon dioxide for the producers.</a:t>
            </a:r>
          </a:p>
        </p:txBody>
      </p:sp>
      <p:pic>
        <p:nvPicPr>
          <p:cNvPr id="56323" name="Picture 3" descr="c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429000"/>
            <a:ext cx="87630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z="2000" smtClean="0">
                <a:solidFill>
                  <a:srgbClr val="FF0000"/>
                </a:solidFill>
              </a:rPr>
              <a:t>The nucleus directs all of the activities of the cell and contains all of the genetic blueprints for the operations of the cell</a:t>
            </a:r>
            <a:r>
              <a:rPr lang="en-US" altLang="en-US" sz="3600" smtClean="0">
                <a:solidFill>
                  <a:srgbClr val="FF0000"/>
                </a:solidFill>
              </a:rPr>
              <a:t> </a:t>
            </a:r>
          </a:p>
        </p:txBody>
      </p:sp>
      <p:sp>
        <p:nvSpPr>
          <p:cNvPr id="2" name="Content Placeholder 1"/>
          <p:cNvSpPr>
            <a:spLocks noGrp="1"/>
          </p:cNvSpPr>
          <p:nvPr>
            <p:ph idx="1"/>
          </p:nvPr>
        </p:nvSpPr>
        <p:spPr/>
        <p:txBody>
          <a:bodyPr/>
          <a:lstStyle/>
          <a:p>
            <a:endParaRPr lang="en-US"/>
          </a:p>
        </p:txBody>
      </p:sp>
      <p:pic>
        <p:nvPicPr>
          <p:cNvPr id="5" name="Picture 4" descr="http://anjungsainssmkss.files.wordpress.com/2012/01/animalplantcells22.jpg"/>
          <p:cNvPicPr/>
          <p:nvPr/>
        </p:nvPicPr>
        <p:blipFill rotWithShape="1">
          <a:blip r:embed="rId2">
            <a:extLst>
              <a:ext uri="{28A0092B-C50C-407E-A947-70E740481C1C}">
                <a14:useLocalDpi xmlns:a14="http://schemas.microsoft.com/office/drawing/2010/main" val="0"/>
              </a:ext>
            </a:extLst>
          </a:blip>
          <a:srcRect t="10644" r="299"/>
          <a:stretch/>
        </p:blipFill>
        <p:spPr bwMode="auto">
          <a:xfrm>
            <a:off x="1828800" y="1981200"/>
            <a:ext cx="5867400" cy="4114800"/>
          </a:xfrm>
          <a:prstGeom prst="rect">
            <a:avLst/>
          </a:prstGeom>
          <a:noFill/>
          <a:ln>
            <a:noFill/>
          </a:ln>
          <a:extLst>
            <a:ext uri="{53640926-AAD7-44D8-BBD7-CCE9431645EC}">
              <a14:shadowObscured xmlns:a14="http://schemas.microsoft.com/office/drawing/2010/main"/>
            </a:ext>
          </a:extLst>
        </p:spPr>
      </p:pic>
      <p:cxnSp>
        <p:nvCxnSpPr>
          <p:cNvPr id="4" name="Straight Arrow Connector 3"/>
          <p:cNvCxnSpPr>
            <a:stCxn id="2" idx="1"/>
          </p:cNvCxnSpPr>
          <p:nvPr/>
        </p:nvCxnSpPr>
        <p:spPr bwMode="auto">
          <a:xfrm flipV="1">
            <a:off x="685800" y="3276600"/>
            <a:ext cx="2667000" cy="762000"/>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8" name="Straight Arrow Connector 7"/>
          <p:cNvCxnSpPr/>
          <p:nvPr/>
        </p:nvCxnSpPr>
        <p:spPr bwMode="auto">
          <a:xfrm>
            <a:off x="669758" y="4038600"/>
            <a:ext cx="5731042" cy="381000"/>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85800" y="400050"/>
            <a:ext cx="7772400" cy="2343150"/>
          </a:xfrm>
        </p:spPr>
        <p:txBody>
          <a:bodyPr/>
          <a:lstStyle/>
          <a:p>
            <a:pPr marL="838200" indent="-838200" eaLnBrk="1" hangingPunct="1"/>
            <a:r>
              <a:rPr lang="en-US" altLang="en-US" sz="2800" smtClean="0"/>
              <a:t>Nitrogen cycle is the circular path in which nitrogen moves through the environment.  Nitrogen is a gas that makes up 78% of the earth’s atmosphere.</a:t>
            </a:r>
          </a:p>
        </p:txBody>
      </p:sp>
      <p:pic>
        <p:nvPicPr>
          <p:cNvPr id="58371" name="Picture 3" descr="n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819400"/>
            <a:ext cx="65532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nit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751388" y="0"/>
            <a:ext cx="4392612" cy="4953000"/>
          </a:xfrm>
          <a:noFill/>
        </p:spPr>
      </p:pic>
      <p:sp>
        <p:nvSpPr>
          <p:cNvPr id="59395" name="Rectangle 3"/>
          <p:cNvSpPr>
            <a:spLocks noChangeArrowheads="1"/>
          </p:cNvSpPr>
          <p:nvPr/>
        </p:nvSpPr>
        <p:spPr bwMode="auto">
          <a:xfrm>
            <a:off x="152400" y="838200"/>
            <a:ext cx="3987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a:latin typeface="Times New Roman" panose="02020603050405020304" pitchFamily="18" charset="0"/>
              </a:rPr>
              <a:t>Nitrates are a combination of oxygen and</a:t>
            </a:r>
          </a:p>
          <a:p>
            <a:pPr>
              <a:spcBef>
                <a:spcPct val="0"/>
              </a:spcBef>
              <a:buFontTx/>
              <a:buNone/>
            </a:pPr>
            <a:r>
              <a:rPr lang="en-US" altLang="en-US" sz="1800">
                <a:latin typeface="Times New Roman" panose="02020603050405020304" pitchFamily="18" charset="0"/>
              </a:rPr>
              <a:t> nitrogen, absorbed by the roots of plants </a:t>
            </a:r>
          </a:p>
        </p:txBody>
      </p:sp>
      <p:sp>
        <p:nvSpPr>
          <p:cNvPr id="59396" name="Rectangle 4"/>
          <p:cNvSpPr>
            <a:spLocks noChangeArrowheads="1"/>
          </p:cNvSpPr>
          <p:nvPr/>
        </p:nvSpPr>
        <p:spPr bwMode="auto">
          <a:xfrm>
            <a:off x="152400" y="1676400"/>
            <a:ext cx="4140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a:latin typeface="Times New Roman" panose="02020603050405020304" pitchFamily="18" charset="0"/>
              </a:rPr>
              <a:t>Nitrifying bacteria converts ammonia</a:t>
            </a:r>
          </a:p>
          <a:p>
            <a:pPr>
              <a:spcBef>
                <a:spcPct val="0"/>
              </a:spcBef>
              <a:buFontTx/>
              <a:buNone/>
            </a:pPr>
            <a:r>
              <a:rPr lang="en-US" altLang="en-US" sz="1800">
                <a:latin typeface="Times New Roman" panose="02020603050405020304" pitchFamily="18" charset="0"/>
              </a:rPr>
              <a:t> from dead plants and animals and animal </a:t>
            </a:r>
          </a:p>
          <a:p>
            <a:pPr>
              <a:spcBef>
                <a:spcPct val="0"/>
              </a:spcBef>
              <a:buFontTx/>
              <a:buNone/>
            </a:pPr>
            <a:r>
              <a:rPr lang="en-US" altLang="en-US" sz="1800">
                <a:latin typeface="Times New Roman" panose="02020603050405020304" pitchFamily="18" charset="0"/>
              </a:rPr>
              <a:t>waste to nitrates that can be used by plants </a:t>
            </a:r>
          </a:p>
        </p:txBody>
      </p:sp>
      <p:sp>
        <p:nvSpPr>
          <p:cNvPr id="59397" name="Rectangle 5"/>
          <p:cNvSpPr>
            <a:spLocks noChangeArrowheads="1"/>
          </p:cNvSpPr>
          <p:nvPr/>
        </p:nvSpPr>
        <p:spPr bwMode="auto">
          <a:xfrm>
            <a:off x="152400" y="2743200"/>
            <a:ext cx="46609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a:latin typeface="Times New Roman" panose="02020603050405020304" pitchFamily="18" charset="0"/>
              </a:rPr>
              <a:t>Denitrifying bacteria converts ammonia from </a:t>
            </a:r>
          </a:p>
          <a:p>
            <a:pPr>
              <a:spcBef>
                <a:spcPct val="0"/>
              </a:spcBef>
              <a:buFontTx/>
              <a:buNone/>
            </a:pPr>
            <a:r>
              <a:rPr lang="en-US" altLang="en-US" sz="1800">
                <a:latin typeface="Times New Roman" panose="02020603050405020304" pitchFamily="18" charset="0"/>
              </a:rPr>
              <a:t>dead plants and animals and animal waste. </a:t>
            </a:r>
          </a:p>
          <a:p>
            <a:pPr>
              <a:spcBef>
                <a:spcPct val="0"/>
              </a:spcBef>
              <a:buFontTx/>
              <a:buNone/>
            </a:pPr>
            <a:r>
              <a:rPr lang="en-US" altLang="en-US" sz="1800">
                <a:latin typeface="Times New Roman" panose="02020603050405020304" pitchFamily="18" charset="0"/>
              </a:rPr>
              <a:t> Nitrogen, which is released into the atmosphere </a:t>
            </a:r>
          </a:p>
        </p:txBody>
      </p:sp>
      <p:sp>
        <p:nvSpPr>
          <p:cNvPr id="59398" name="Rectangle 6"/>
          <p:cNvSpPr>
            <a:spLocks noChangeArrowheads="1"/>
          </p:cNvSpPr>
          <p:nvPr/>
        </p:nvSpPr>
        <p:spPr bwMode="auto">
          <a:xfrm>
            <a:off x="152400" y="3733800"/>
            <a:ext cx="40259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a:latin typeface="Times New Roman" panose="02020603050405020304" pitchFamily="18" charset="0"/>
              </a:rPr>
              <a:t>Nitrogen converters combine oxygen and </a:t>
            </a:r>
          </a:p>
          <a:p>
            <a:pPr>
              <a:spcBef>
                <a:spcPct val="0"/>
              </a:spcBef>
              <a:buFontTx/>
              <a:buNone/>
            </a:pPr>
            <a:r>
              <a:rPr lang="en-US" altLang="en-US" sz="1800">
                <a:latin typeface="Times New Roman" panose="02020603050405020304" pitchFamily="18" charset="0"/>
              </a:rPr>
              <a:t>nitrogen to make nitrates.  Ex.  Lighting, </a:t>
            </a:r>
          </a:p>
          <a:p>
            <a:pPr>
              <a:spcBef>
                <a:spcPct val="0"/>
              </a:spcBef>
              <a:buFontTx/>
              <a:buNone/>
            </a:pPr>
            <a:r>
              <a:rPr lang="en-US" altLang="en-US" sz="1800">
                <a:latin typeface="Times New Roman" panose="02020603050405020304" pitchFamily="18" charset="0"/>
              </a:rPr>
              <a:t>bacteria in the soil, algae in wet areas </a:t>
            </a:r>
          </a:p>
        </p:txBody>
      </p:sp>
      <p:sp>
        <p:nvSpPr>
          <p:cNvPr id="59399" name="Rectangle 7"/>
          <p:cNvSpPr>
            <a:spLocks noChangeArrowheads="1"/>
          </p:cNvSpPr>
          <p:nvPr/>
        </p:nvSpPr>
        <p:spPr bwMode="auto">
          <a:xfrm>
            <a:off x="685800" y="5105400"/>
            <a:ext cx="5886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spcBef>
                <a:spcPct val="0"/>
              </a:spcBef>
              <a:buFontTx/>
              <a:buNone/>
            </a:pPr>
            <a:r>
              <a:rPr lang="en-US" altLang="en-US" sz="1800">
                <a:latin typeface="Times New Roman" panose="02020603050405020304" pitchFamily="18" charset="0"/>
              </a:rPr>
              <a:t>Ammonia is a gas given off by dead plants and animals waste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28600" y="400050"/>
            <a:ext cx="8534400" cy="1428750"/>
          </a:xfrm>
        </p:spPr>
        <p:txBody>
          <a:bodyPr/>
          <a:lstStyle/>
          <a:p>
            <a:pPr marL="838200" indent="-838200" eaLnBrk="1" hangingPunct="1"/>
            <a:r>
              <a:rPr lang="en-US" altLang="en-US" sz="3600" smtClean="0"/>
              <a:t>A pyramid shows relative amounts of energy available to each level.</a:t>
            </a:r>
          </a:p>
        </p:txBody>
      </p:sp>
      <p:sp>
        <p:nvSpPr>
          <p:cNvPr id="61443" name="Rectangle 3"/>
          <p:cNvSpPr>
            <a:spLocks noGrp="1" noChangeArrowheads="1"/>
          </p:cNvSpPr>
          <p:nvPr>
            <p:ph type="body" idx="1"/>
          </p:nvPr>
        </p:nvSpPr>
        <p:spPr>
          <a:xfrm>
            <a:off x="685800" y="1752600"/>
            <a:ext cx="7772400" cy="4095750"/>
          </a:xfrm>
        </p:spPr>
        <p:txBody>
          <a:bodyPr/>
          <a:lstStyle/>
          <a:p>
            <a:pPr eaLnBrk="1" hangingPunct="1"/>
            <a:endParaRPr lang="en-US" altLang="en-US" smtClean="0"/>
          </a:p>
        </p:txBody>
      </p:sp>
      <p:pic>
        <p:nvPicPr>
          <p:cNvPr id="61444" name="Picture 4" descr="energy_pyram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057400"/>
            <a:ext cx="6858000"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609600"/>
            <a:ext cx="7772400" cy="1828800"/>
          </a:xfrm>
        </p:spPr>
        <p:txBody>
          <a:bodyPr/>
          <a:lstStyle/>
          <a:p>
            <a:pPr marL="838200" indent="-838200" eaLnBrk="1" hangingPunct="1"/>
            <a:r>
              <a:rPr lang="en-US" altLang="en-US" sz="2400" dirty="0" smtClean="0"/>
              <a:t>Omnivores are animals that eat animals and plants.</a:t>
            </a:r>
            <a:br>
              <a:rPr lang="en-US" altLang="en-US" sz="2400" dirty="0" smtClean="0"/>
            </a:br>
            <a:r>
              <a:rPr lang="en-US" altLang="en-US" sz="2400" dirty="0" smtClean="0"/>
              <a:t>Herbivores are animals that eat only plants.</a:t>
            </a:r>
            <a:br>
              <a:rPr lang="en-US" altLang="en-US" sz="2400" dirty="0" smtClean="0"/>
            </a:br>
            <a:r>
              <a:rPr lang="en-US" altLang="en-US" sz="2400" dirty="0" smtClean="0"/>
              <a:t>Carnivores are animals that eat only meat.</a:t>
            </a:r>
          </a:p>
        </p:txBody>
      </p:sp>
      <p:pic>
        <p:nvPicPr>
          <p:cNvPr id="63491"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28600" y="2286000"/>
            <a:ext cx="1949450" cy="2438400"/>
          </a:xfrm>
          <a:noFill/>
        </p:spPr>
      </p:pic>
      <p:pic>
        <p:nvPicPr>
          <p:cNvPr id="63492" name="Picture 4"/>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2743200" y="3856038"/>
            <a:ext cx="2289175" cy="1981200"/>
          </a:xfrm>
          <a:noFill/>
        </p:spPr>
      </p:pic>
      <p:pic>
        <p:nvPicPr>
          <p:cNvPr id="63493" name="Picture 5"/>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410200" y="2870200"/>
            <a:ext cx="3346450" cy="2225675"/>
          </a:xfr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2"/>
          <p:cNvSpPr>
            <a:spLocks noGrp="1"/>
          </p:cNvSpPr>
          <p:nvPr>
            <p:ph idx="1"/>
          </p:nvPr>
        </p:nvSpPr>
        <p:spPr>
          <a:xfrm>
            <a:off x="533400" y="533400"/>
            <a:ext cx="7772400" cy="4114800"/>
          </a:xfrm>
        </p:spPr>
        <p:txBody>
          <a:bodyPr/>
          <a:lstStyle/>
          <a:p>
            <a:r>
              <a:rPr lang="en-US" altLang="en-US" smtClean="0"/>
              <a:t>The amount of energy available to each successive trophic level (producer, first-order consumer, second-order consumer, third-order consumer) decreases. This can be modeled through an energy pyramid, in which the producers provide the broad base that supports the other interactions in the system.</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685800" y="609600"/>
            <a:ext cx="7772400" cy="5638800"/>
          </a:xfrm>
        </p:spPr>
        <p:txBody>
          <a:bodyPr/>
          <a:lstStyle/>
          <a:p>
            <a:pPr marL="609600" indent="-609600" eaLnBrk="1" hangingPunct="1"/>
            <a:r>
              <a:rPr lang="en-US" altLang="en-US" sz="2800" smtClean="0"/>
              <a:t>1st level consumer-Primary consumer usually herbivores, animals that eat plants and algae.</a:t>
            </a:r>
          </a:p>
          <a:p>
            <a:pPr marL="609600" indent="-609600" eaLnBrk="1" hangingPunct="1"/>
            <a:r>
              <a:rPr lang="en-US" altLang="en-US" sz="2800" smtClean="0"/>
              <a:t>2nd level consumers- Secondary consumers usually carnivores, animals that eat the primary producers.</a:t>
            </a:r>
          </a:p>
          <a:p>
            <a:pPr marL="609600" indent="-609600" eaLnBrk="1" hangingPunct="1"/>
            <a:r>
              <a:rPr lang="en-US" altLang="en-US" sz="2800" smtClean="0"/>
              <a:t>3rd level consumers- Tertiary consumer’s animals that don’t have predators, they are considered the top of the food chain</a:t>
            </a:r>
            <a:r>
              <a:rPr lang="en-US" altLang="en-US" smtClean="0"/>
              <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altLang="en-US" smtClean="0"/>
              <a:t>Food Chain</a:t>
            </a:r>
          </a:p>
        </p:txBody>
      </p:sp>
      <p:sp>
        <p:nvSpPr>
          <p:cNvPr id="67587" name="Rectangle 3"/>
          <p:cNvSpPr>
            <a:spLocks noGrp="1" noChangeArrowheads="1"/>
          </p:cNvSpPr>
          <p:nvPr>
            <p:ph type="body" idx="1"/>
          </p:nvPr>
        </p:nvSpPr>
        <p:spPr/>
        <p:txBody>
          <a:bodyPr/>
          <a:lstStyle/>
          <a:p>
            <a:pPr marL="609600" indent="-609600" eaLnBrk="1" hangingPunct="1">
              <a:lnSpc>
                <a:spcPct val="90000"/>
              </a:lnSpc>
            </a:pPr>
            <a:r>
              <a:rPr lang="en-US" altLang="en-US" smtClean="0"/>
              <a:t>A food chain is a diagram of relationships between living organisms.  Shows living things depend on other things to live.  Animals eat other animals to survive.  A complex balance of life.  If one animal’s source of food disappears, other animals may be impacted and die.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endParaRPr lang="en-US" altLang="en-US" smtClean="0"/>
          </a:p>
        </p:txBody>
      </p:sp>
      <p:sp>
        <p:nvSpPr>
          <p:cNvPr id="68611" name="Rectangle 3"/>
          <p:cNvSpPr>
            <a:spLocks noGrp="1" noChangeArrowheads="1"/>
          </p:cNvSpPr>
          <p:nvPr>
            <p:ph type="body" idx="1"/>
          </p:nvPr>
        </p:nvSpPr>
        <p:spPr/>
        <p:txBody>
          <a:bodyPr/>
          <a:lstStyle/>
          <a:p>
            <a:pPr eaLnBrk="1" hangingPunct="1"/>
            <a:endParaRPr lang="en-US" altLang="en-US" smtClean="0"/>
          </a:p>
        </p:txBody>
      </p:sp>
      <p:pic>
        <p:nvPicPr>
          <p:cNvPr id="68612" name="Picture 4" descr="marine%20food%20chai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304800"/>
            <a:ext cx="6248400" cy="620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altLang="en-US" sz="3600" smtClean="0"/>
              <a:t>A food web is two or more food chains hooked together </a:t>
            </a:r>
          </a:p>
        </p:txBody>
      </p:sp>
      <p:sp>
        <p:nvSpPr>
          <p:cNvPr id="70659" name="Rectangle 3"/>
          <p:cNvSpPr>
            <a:spLocks noGrp="1" noChangeArrowheads="1"/>
          </p:cNvSpPr>
          <p:nvPr>
            <p:ph type="body" idx="1"/>
          </p:nvPr>
        </p:nvSpPr>
        <p:spPr/>
        <p:txBody>
          <a:bodyPr/>
          <a:lstStyle/>
          <a:p>
            <a:pPr eaLnBrk="1" hangingPunct="1"/>
            <a:endParaRPr lang="en-US" altLang="en-US" smtClean="0"/>
          </a:p>
        </p:txBody>
      </p:sp>
      <p:pic>
        <p:nvPicPr>
          <p:cNvPr id="70660" name="Picture 4" descr="FoodWe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752600"/>
            <a:ext cx="6096000" cy="495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endParaRPr lang="en-US" altLang="en-US" smtClean="0"/>
          </a:p>
        </p:txBody>
      </p:sp>
      <p:sp>
        <p:nvSpPr>
          <p:cNvPr id="72707" name="Rectangle 3"/>
          <p:cNvSpPr>
            <a:spLocks noGrp="1" noChangeArrowheads="1"/>
          </p:cNvSpPr>
          <p:nvPr>
            <p:ph type="body" idx="1"/>
          </p:nvPr>
        </p:nvSpPr>
        <p:spPr/>
        <p:txBody>
          <a:bodyPr/>
          <a:lstStyle/>
          <a:p>
            <a:pPr eaLnBrk="1" hangingPunct="1"/>
            <a:endParaRPr lang="en-US" altLang="en-US" smtClean="0"/>
          </a:p>
        </p:txBody>
      </p:sp>
      <p:pic>
        <p:nvPicPr>
          <p:cNvPr id="72708" name="Picture 4" descr="pred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8600"/>
            <a:ext cx="6116638" cy="620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eaLnBrk="1" hangingPunct="1">
              <a:defRPr/>
            </a:pPr>
            <a:r>
              <a:rPr lang="en-US" sz="2000" dirty="0" smtClean="0">
                <a:solidFill>
                  <a:schemeClr val="accent2"/>
                </a:solidFill>
              </a:rPr>
              <a:t>The endoplasmic reticulum acts as the highway system and moves materials around the cell</a:t>
            </a:r>
            <a:r>
              <a:rPr lang="en-US" sz="2000" dirty="0">
                <a:solidFill>
                  <a:schemeClr val="accent2"/>
                </a:solidFill>
              </a:rPr>
              <a:t>.</a:t>
            </a:r>
            <a:r>
              <a:rPr lang="en-US" sz="3600" dirty="0" smtClean="0">
                <a:solidFill>
                  <a:schemeClr val="accent1">
                    <a:lumMod val="60000"/>
                    <a:lumOff val="40000"/>
                  </a:schemeClr>
                </a:solidFill>
              </a:rPr>
              <a:t> </a:t>
            </a:r>
          </a:p>
        </p:txBody>
      </p:sp>
      <p:sp>
        <p:nvSpPr>
          <p:cNvPr id="2" name="Content Placeholder 1"/>
          <p:cNvSpPr>
            <a:spLocks noGrp="1"/>
          </p:cNvSpPr>
          <p:nvPr>
            <p:ph idx="1"/>
          </p:nvPr>
        </p:nvSpPr>
        <p:spPr/>
        <p:txBody>
          <a:bodyPr/>
          <a:lstStyle/>
          <a:p>
            <a:endParaRPr lang="en-US"/>
          </a:p>
        </p:txBody>
      </p:sp>
      <p:pic>
        <p:nvPicPr>
          <p:cNvPr id="5" name="Picture 4" descr="http://anjungsainssmkss.files.wordpress.com/2012/01/animalplantcells22.jpg"/>
          <p:cNvPicPr/>
          <p:nvPr/>
        </p:nvPicPr>
        <p:blipFill rotWithShape="1">
          <a:blip r:embed="rId2">
            <a:extLst>
              <a:ext uri="{28A0092B-C50C-407E-A947-70E740481C1C}">
                <a14:useLocalDpi xmlns:a14="http://schemas.microsoft.com/office/drawing/2010/main" val="0"/>
              </a:ext>
            </a:extLst>
          </a:blip>
          <a:srcRect t="10644" r="299"/>
          <a:stretch/>
        </p:blipFill>
        <p:spPr bwMode="auto">
          <a:xfrm>
            <a:off x="1066800" y="2202180"/>
            <a:ext cx="7239000" cy="3893820"/>
          </a:xfrm>
          <a:prstGeom prst="rect">
            <a:avLst/>
          </a:prstGeom>
          <a:noFill/>
          <a:ln>
            <a:noFill/>
          </a:ln>
          <a:extLst>
            <a:ext uri="{53640926-AAD7-44D8-BBD7-CCE9431645EC}">
              <a14:shadowObscured xmlns:a14="http://schemas.microsoft.com/office/drawing/2010/main"/>
            </a:ext>
          </a:extLst>
        </p:spPr>
      </p:pic>
      <p:cxnSp>
        <p:nvCxnSpPr>
          <p:cNvPr id="4" name="Straight Arrow Connector 3"/>
          <p:cNvCxnSpPr/>
          <p:nvPr/>
        </p:nvCxnSpPr>
        <p:spPr bwMode="auto">
          <a:xfrm flipV="1">
            <a:off x="838200" y="3124200"/>
            <a:ext cx="2667000" cy="914400"/>
          </a:xfrm>
          <a:prstGeom prst="straightConnector1">
            <a:avLst/>
          </a:prstGeom>
          <a:ln>
            <a:headEnd type="none" w="med" len="med"/>
            <a:tailEnd type="triangle"/>
          </a:ln>
        </p:spPr>
        <p:style>
          <a:lnRef idx="2">
            <a:schemeClr val="accent2"/>
          </a:lnRef>
          <a:fillRef idx="0">
            <a:schemeClr val="accent2"/>
          </a:fillRef>
          <a:effectRef idx="1">
            <a:schemeClr val="accent2"/>
          </a:effectRef>
          <a:fontRef idx="minor">
            <a:schemeClr val="tx1"/>
          </a:fontRef>
        </p:style>
      </p:cxnSp>
      <p:cxnSp>
        <p:nvCxnSpPr>
          <p:cNvPr id="8" name="Straight Arrow Connector 7"/>
          <p:cNvCxnSpPr/>
          <p:nvPr/>
        </p:nvCxnSpPr>
        <p:spPr bwMode="auto">
          <a:xfrm>
            <a:off x="838200" y="4038600"/>
            <a:ext cx="5715000" cy="0"/>
          </a:xfrm>
          <a:prstGeom prst="straightConnector1">
            <a:avLst/>
          </a:prstGeom>
          <a:ln>
            <a:headEnd type="none" w="med" len="med"/>
            <a:tailEnd type="triangle"/>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mtClean="0"/>
              <a:t>You are getting there!!!!</a:t>
            </a:r>
          </a:p>
        </p:txBody>
      </p:sp>
      <p:sp>
        <p:nvSpPr>
          <p:cNvPr id="74755" name="Rectangle 3"/>
          <p:cNvSpPr>
            <a:spLocks noGrp="1" noChangeArrowheads="1"/>
          </p:cNvSpPr>
          <p:nvPr>
            <p:ph type="body" sz="half" idx="1"/>
          </p:nvPr>
        </p:nvSpPr>
        <p:spPr/>
        <p:txBody>
          <a:bodyPr/>
          <a:lstStyle/>
          <a:p>
            <a:pPr eaLnBrk="1" hangingPunct="1"/>
            <a:r>
              <a:rPr lang="en-US" altLang="en-US" sz="2800" smtClean="0"/>
              <a:t>Almost as smart as a seventh grader!!!!!</a:t>
            </a:r>
          </a:p>
        </p:txBody>
      </p:sp>
      <p:pic>
        <p:nvPicPr>
          <p:cNvPr id="74756" name="Picture 5" descr="IC1242420_m"/>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419600" y="2133600"/>
            <a:ext cx="3352800" cy="3352800"/>
          </a:xfrm>
          <a:noFill/>
        </p:spPr>
      </p:pic>
      <p:pic>
        <p:nvPicPr>
          <p:cNvPr id="5" name="03_-_dream_on_320_lame_cbr.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685800" y="5715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678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z="2000" smtClean="0">
                <a:solidFill>
                  <a:srgbClr val="C00000"/>
                </a:solidFill>
              </a:rPr>
              <a:t>The mitochondria of a cell are the powerhouse of the cell that breaks down food molecules and produces energy for the cell</a:t>
            </a:r>
            <a:r>
              <a:rPr lang="en-US" altLang="en-US" sz="3600" smtClean="0">
                <a:solidFill>
                  <a:srgbClr val="C00000"/>
                </a:solidFill>
              </a:rPr>
              <a:t> </a:t>
            </a:r>
          </a:p>
        </p:txBody>
      </p:sp>
      <p:sp>
        <p:nvSpPr>
          <p:cNvPr id="2" name="Content Placeholder 1"/>
          <p:cNvSpPr>
            <a:spLocks noGrp="1"/>
          </p:cNvSpPr>
          <p:nvPr>
            <p:ph idx="1"/>
          </p:nvPr>
        </p:nvSpPr>
        <p:spPr/>
        <p:txBody>
          <a:bodyPr/>
          <a:lstStyle/>
          <a:p>
            <a:endParaRPr lang="en-US"/>
          </a:p>
        </p:txBody>
      </p:sp>
      <p:pic>
        <p:nvPicPr>
          <p:cNvPr id="5" name="Picture 4" descr="http://anjungsainssmkss.files.wordpress.com/2012/01/animalplantcells22.jpg"/>
          <p:cNvPicPr/>
          <p:nvPr/>
        </p:nvPicPr>
        <p:blipFill rotWithShape="1">
          <a:blip r:embed="rId2">
            <a:extLst>
              <a:ext uri="{28A0092B-C50C-407E-A947-70E740481C1C}">
                <a14:useLocalDpi xmlns:a14="http://schemas.microsoft.com/office/drawing/2010/main" val="0"/>
              </a:ext>
            </a:extLst>
          </a:blip>
          <a:srcRect t="10644" r="299"/>
          <a:stretch/>
        </p:blipFill>
        <p:spPr bwMode="auto">
          <a:xfrm>
            <a:off x="914400" y="1905000"/>
            <a:ext cx="7315200" cy="4038600"/>
          </a:xfrm>
          <a:prstGeom prst="rect">
            <a:avLst/>
          </a:prstGeom>
          <a:noFill/>
          <a:ln>
            <a:noFill/>
          </a:ln>
          <a:extLst>
            <a:ext uri="{53640926-AAD7-44D8-BBD7-CCE9431645EC}">
              <a14:shadowObscured xmlns:a14="http://schemas.microsoft.com/office/drawing/2010/main"/>
            </a:ext>
          </a:extLst>
        </p:spPr>
      </p:pic>
      <p:cxnSp>
        <p:nvCxnSpPr>
          <p:cNvPr id="4" name="Straight Arrow Connector 3"/>
          <p:cNvCxnSpPr>
            <a:stCxn id="2" idx="1"/>
          </p:cNvCxnSpPr>
          <p:nvPr/>
        </p:nvCxnSpPr>
        <p:spPr bwMode="auto">
          <a:xfrm flipV="1">
            <a:off x="685800" y="3124200"/>
            <a:ext cx="3124200" cy="914400"/>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9" name="Straight Arrow Connector 8"/>
          <p:cNvCxnSpPr>
            <a:stCxn id="2" idx="1"/>
          </p:cNvCxnSpPr>
          <p:nvPr/>
        </p:nvCxnSpPr>
        <p:spPr bwMode="auto">
          <a:xfrm flipV="1">
            <a:off x="685800" y="3805990"/>
            <a:ext cx="4876800" cy="232610"/>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sz="2000" dirty="0" smtClean="0"/>
              <a:t>The differences between </a:t>
            </a:r>
            <a:r>
              <a:rPr lang="en-US" sz="2000" dirty="0" smtClean="0">
                <a:solidFill>
                  <a:schemeClr val="accent5">
                    <a:lumMod val="50000"/>
                  </a:schemeClr>
                </a:solidFill>
              </a:rPr>
              <a:t>plant cells </a:t>
            </a:r>
            <a:r>
              <a:rPr lang="en-US" sz="2000" dirty="0" smtClean="0"/>
              <a:t>and </a:t>
            </a:r>
            <a:r>
              <a:rPr lang="en-US" sz="2000" dirty="0" smtClean="0">
                <a:solidFill>
                  <a:srgbClr val="C00000"/>
                </a:solidFill>
              </a:rPr>
              <a:t>animal cells </a:t>
            </a:r>
            <a:r>
              <a:rPr lang="en-US" sz="2000" dirty="0" smtClean="0"/>
              <a:t>are: plant cells have </a:t>
            </a:r>
            <a:r>
              <a:rPr lang="en-US" sz="2000" dirty="0" smtClean="0">
                <a:solidFill>
                  <a:schemeClr val="accent5">
                    <a:lumMod val="50000"/>
                  </a:schemeClr>
                </a:solidFill>
              </a:rPr>
              <a:t>chloroplasts, cell walls,</a:t>
            </a:r>
            <a:r>
              <a:rPr lang="en-US" sz="2000" dirty="0" smtClean="0"/>
              <a:t> and </a:t>
            </a:r>
            <a:r>
              <a:rPr lang="en-US" sz="2000" dirty="0" smtClean="0">
                <a:solidFill>
                  <a:schemeClr val="accent5">
                    <a:lumMod val="50000"/>
                  </a:schemeClr>
                </a:solidFill>
              </a:rPr>
              <a:t>larger vacuoles</a:t>
            </a:r>
            <a:r>
              <a:rPr lang="en-US" sz="2000" dirty="0" smtClean="0"/>
              <a:t>.  Animal cells have </a:t>
            </a:r>
            <a:r>
              <a:rPr lang="en-US" sz="2000" dirty="0" smtClean="0">
                <a:solidFill>
                  <a:srgbClr val="C00000"/>
                </a:solidFill>
              </a:rPr>
              <a:t>centrioles</a:t>
            </a:r>
            <a:r>
              <a:rPr lang="en-US" sz="2000" dirty="0" smtClean="0"/>
              <a:t> during mitosis</a:t>
            </a:r>
            <a:r>
              <a:rPr lang="en-US" sz="3600" dirty="0" smtClean="0"/>
              <a:t> </a:t>
            </a:r>
          </a:p>
        </p:txBody>
      </p:sp>
      <p:sp>
        <p:nvSpPr>
          <p:cNvPr id="12291" name="Rectangle 3"/>
          <p:cNvSpPr>
            <a:spLocks noGrp="1" noChangeArrowheads="1"/>
          </p:cNvSpPr>
          <p:nvPr>
            <p:ph type="body" idx="1"/>
          </p:nvPr>
        </p:nvSpPr>
        <p:spPr>
          <a:xfrm>
            <a:off x="381000" y="1981200"/>
            <a:ext cx="8077200" cy="4114800"/>
          </a:xfrm>
        </p:spPr>
        <p:txBody>
          <a:bodyPr/>
          <a:lstStyle/>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a:p>
            <a:pPr eaLnBrk="1" hangingPunct="1"/>
            <a:r>
              <a:rPr lang="en-US" altLang="en-US" sz="2400" b="1" smtClean="0"/>
              <a:t>Similarities and differences in plants and animals are evident at the cellular level. Plant and animal cells contain some of the same organelles and some that differ</a:t>
            </a:r>
            <a:r>
              <a:rPr lang="en-US" altLang="en-US" sz="2400" smtClean="0"/>
              <a:t>. </a:t>
            </a:r>
          </a:p>
          <a:p>
            <a:pPr eaLnBrk="1" hangingPunct="1"/>
            <a:endParaRPr lang="el-GR" altLang="en-US" smtClean="0"/>
          </a:p>
        </p:txBody>
      </p:sp>
      <p:pic>
        <p:nvPicPr>
          <p:cNvPr id="12292" name="Picture 5" descr="plantce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3505200" cy="286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7" descr="430840a-f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428750"/>
            <a:ext cx="2667000"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z="2000" smtClean="0">
                <a:solidFill>
                  <a:srgbClr val="009900"/>
                </a:solidFill>
              </a:rPr>
              <a:t>Chloroplasts are organelles in plant cells that transform light energy into chemical energy in the form of sugar</a:t>
            </a:r>
            <a:r>
              <a:rPr lang="en-US" altLang="en-US" sz="3600" smtClean="0">
                <a:solidFill>
                  <a:srgbClr val="009900"/>
                </a:solidFill>
              </a:rPr>
              <a:t> C</a:t>
            </a:r>
            <a:r>
              <a:rPr lang="en-US" altLang="en-US" sz="1400" smtClean="0">
                <a:solidFill>
                  <a:srgbClr val="009900"/>
                </a:solidFill>
              </a:rPr>
              <a:t>6</a:t>
            </a:r>
            <a:r>
              <a:rPr lang="en-US" altLang="en-US" sz="3600" smtClean="0">
                <a:solidFill>
                  <a:srgbClr val="009900"/>
                </a:solidFill>
              </a:rPr>
              <a:t>H</a:t>
            </a:r>
            <a:r>
              <a:rPr lang="en-US" altLang="en-US" sz="1400" smtClean="0">
                <a:solidFill>
                  <a:srgbClr val="009900"/>
                </a:solidFill>
              </a:rPr>
              <a:t>12</a:t>
            </a:r>
            <a:r>
              <a:rPr lang="en-US" altLang="en-US" sz="3600" smtClean="0">
                <a:solidFill>
                  <a:srgbClr val="009900"/>
                </a:solidFill>
              </a:rPr>
              <a:t>O</a:t>
            </a:r>
            <a:r>
              <a:rPr lang="en-US" altLang="en-US" sz="1400" smtClean="0">
                <a:solidFill>
                  <a:srgbClr val="009900"/>
                </a:solidFill>
              </a:rPr>
              <a:t>6  </a:t>
            </a:r>
            <a:r>
              <a:rPr lang="en-US" altLang="en-US" sz="2000" smtClean="0">
                <a:solidFill>
                  <a:srgbClr val="009900"/>
                </a:solidFill>
              </a:rPr>
              <a:t>glucose</a:t>
            </a:r>
          </a:p>
        </p:txBody>
      </p:sp>
      <p:sp>
        <p:nvSpPr>
          <p:cNvPr id="13315" name="Rectangle 3"/>
          <p:cNvSpPr>
            <a:spLocks noGrp="1" noChangeArrowheads="1"/>
          </p:cNvSpPr>
          <p:nvPr>
            <p:ph type="body" idx="1"/>
          </p:nvPr>
        </p:nvSpPr>
        <p:spPr/>
        <p:txBody>
          <a:bodyPr/>
          <a:lstStyle/>
          <a:p>
            <a:pPr eaLnBrk="1" hangingPunct="1"/>
            <a:endParaRPr lang="el-GR" altLang="en-US" smtClean="0"/>
          </a:p>
        </p:txBody>
      </p:sp>
      <p:pic>
        <p:nvPicPr>
          <p:cNvPr id="13316" name="Picture 5" descr="CHLOROPLASTS T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981200"/>
            <a:ext cx="41148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otany design template">
  <a:themeElements>
    <a:clrScheme name="Botany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otany design 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otany design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otany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otany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otany design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otany design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otany design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otany design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Botany design template</Template>
  <TotalTime>4965</TotalTime>
  <Words>1355</Words>
  <Application>Microsoft Office PowerPoint</Application>
  <PresentationFormat>On-screen Show (4:3)</PresentationFormat>
  <Paragraphs>130</Paragraphs>
  <Slides>60</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60</vt:i4>
      </vt:variant>
    </vt:vector>
  </HeadingPairs>
  <TitlesOfParts>
    <vt:vector size="64" baseType="lpstr">
      <vt:lpstr>Symbol</vt:lpstr>
      <vt:lpstr>Times New Roman</vt:lpstr>
      <vt:lpstr>Verdana</vt:lpstr>
      <vt:lpstr>Botany design template</vt:lpstr>
      <vt:lpstr>Seventh Grade Review</vt:lpstr>
      <vt:lpstr>Living organisms require food, water, shelter, energy, and space to survive </vt:lpstr>
      <vt:lpstr>Cells are the smallest units that carry out activities of life </vt:lpstr>
      <vt:lpstr>  The cell membrane forms the outer boundary of the cell and only allows certain things to enter and exit Cytoplasm is the gel-like material inside the cell   The cell wall is located outside of the cell membrane and is used to support and protect the cell. </vt:lpstr>
      <vt:lpstr>The nucleus directs all of the activities of the cell and contains all of the genetic blueprints for the operations of the cell </vt:lpstr>
      <vt:lpstr>The endoplasmic reticulum acts as the highway system and moves materials around the cell. </vt:lpstr>
      <vt:lpstr>The mitochondria of a cell are the powerhouse of the cell that breaks down food molecules and produces energy for the cell </vt:lpstr>
      <vt:lpstr>The differences between plant cells and animal cells are: plant cells have chloroplasts, cell walls, and larger vacuoles.  Animal cells have centrioles during mitosis </vt:lpstr>
      <vt:lpstr>Chloroplasts are organelles in plant cells that transform light energy into chemical energy in the form of sugar C6H12O6  glucose</vt:lpstr>
      <vt:lpstr>Cell Theory</vt:lpstr>
      <vt:lpstr>PowerPoint Presentation</vt:lpstr>
      <vt:lpstr>PowerPoint Presentation</vt:lpstr>
      <vt:lpstr> </vt:lpstr>
      <vt:lpstr>PowerPoint Presentation</vt:lpstr>
      <vt:lpstr>PowerPoint Presentation</vt:lpstr>
      <vt:lpstr> </vt:lpstr>
      <vt:lpstr>The three components of the cell theory are: </vt:lpstr>
      <vt:lpstr>Cell Reproduction</vt:lpstr>
      <vt:lpstr>Interphase</vt:lpstr>
      <vt:lpstr>Prophase</vt:lpstr>
      <vt:lpstr>Metaphase</vt:lpstr>
      <vt:lpstr>Anaphase</vt:lpstr>
      <vt:lpstr>Telophase</vt:lpstr>
      <vt:lpstr>Cell Reproduction</vt:lpstr>
      <vt:lpstr>Differentiate between the purpose of mitosis and meiosis</vt:lpstr>
      <vt:lpstr> Cells that have the same goal group together to form tissues, tissues that have the same goal group together to form organs, organs with similar goals group to form organ systems </vt:lpstr>
      <vt:lpstr>Unicellular organisms are made of only one cell </vt:lpstr>
      <vt:lpstr> Multi-cellular organisms are made of many cells </vt:lpstr>
      <vt:lpstr>PowerPoint Presentation</vt:lpstr>
      <vt:lpstr>Cells perform numerous functions &amp; processes respiration, waste removal, growth, irritability, and reproduction </vt:lpstr>
      <vt:lpstr>PowerPoint Presentation</vt:lpstr>
      <vt:lpstr>PowerPoint Presentation</vt:lpstr>
      <vt:lpstr>Cells strive to maintain equilibrium </vt:lpstr>
      <vt:lpstr>Binomial nomenclature is the system used for classifying organisms </vt:lpstr>
      <vt:lpstr>Division into Kingdoms is based on:</vt:lpstr>
      <vt:lpstr>Current classification systems now generally recognize the categorization of organisms into three domains, Archaea, Bacteria and Eukarya. </vt:lpstr>
      <vt:lpstr>Eubacteria Kingdom </vt:lpstr>
      <vt:lpstr>Protista Kingdom</vt:lpstr>
      <vt:lpstr>Fungi Kingdom</vt:lpstr>
      <vt:lpstr>Plants Kingdom</vt:lpstr>
      <vt:lpstr>Animal Kingdom</vt:lpstr>
      <vt:lpstr>Species</vt:lpstr>
      <vt:lpstr>Producers make their own food by photosynthesis and are the beginning of food chains </vt:lpstr>
      <vt:lpstr>PowerPoint Presentation</vt:lpstr>
      <vt:lpstr>PowerPoint Presentation</vt:lpstr>
      <vt:lpstr>Photosynthesizing organisms are at the base of the energy pyramid.</vt:lpstr>
      <vt:lpstr>LS.6</vt:lpstr>
      <vt:lpstr>The four parts of the water cycle are evaporation, condensation, precipitation, and collection (infiltration).</vt:lpstr>
      <vt:lpstr>In the carbon dioxide oxygen cycle, producers release oxygen for consumers who release carbon dioxide for the producers.</vt:lpstr>
      <vt:lpstr>Nitrogen cycle is the circular path in which nitrogen moves through the environment.  Nitrogen is a gas that makes up 78% of the earth’s atmosphere.</vt:lpstr>
      <vt:lpstr>PowerPoint Presentation</vt:lpstr>
      <vt:lpstr>A pyramid shows relative amounts of energy available to each level.</vt:lpstr>
      <vt:lpstr>Omnivores are animals that eat animals and plants. Herbivores are animals that eat only plants. Carnivores are animals that eat only meat.</vt:lpstr>
      <vt:lpstr>PowerPoint Presentation</vt:lpstr>
      <vt:lpstr>PowerPoint Presentation</vt:lpstr>
      <vt:lpstr>Food Chain</vt:lpstr>
      <vt:lpstr>PowerPoint Presentation</vt:lpstr>
      <vt:lpstr>A food web is two or more food chains hooked together </vt:lpstr>
      <vt:lpstr>PowerPoint Presentation</vt:lpstr>
      <vt:lpstr>You are getting there!!!!</vt:lpstr>
    </vt:vector>
  </TitlesOfParts>
  <Manager/>
  <Company>none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Seventh Grade Review</dc:title>
  <dc:subject/>
  <dc:creator>none</dc:creator>
  <cp:keywords/>
  <dc:description/>
  <cp:lastModifiedBy>Paula M. Doyle</cp:lastModifiedBy>
  <cp:revision>205</cp:revision>
  <cp:lastPrinted>1601-01-01T00:00:00Z</cp:lastPrinted>
  <dcterms:created xsi:type="dcterms:W3CDTF">2006-05-07T15:48:14Z</dcterms:created>
  <dcterms:modified xsi:type="dcterms:W3CDTF">2016-05-12T19:59:22Z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TC010900221033</vt:lpwstr>
  </property>
</Properties>
</file>